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
  </p:notesMasterIdLst>
  <p:sldIdLst>
    <p:sldId id="256" r:id="rId5"/>
    <p:sldId id="257" r:id="rId6"/>
  </p:sldIdLst>
  <p:sldSz cx="7561263" cy="10693400"/>
  <p:notesSz cx="6797675" cy="9928225"/>
  <p:defaultTextStyle>
    <a:defPPr>
      <a:defRPr lang="de-CH"/>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3368">
          <p15:clr>
            <a:srgbClr val="A4A3A4"/>
          </p15:clr>
        </p15:guide>
        <p15:guide id="2" pos="238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EE0"/>
    <a:srgbClr val="3399FF"/>
    <a:srgbClr val="0099FF"/>
    <a:srgbClr val="00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407" autoAdjust="0"/>
  </p:normalViewPr>
  <p:slideViewPr>
    <p:cSldViewPr>
      <p:cViewPr>
        <p:scale>
          <a:sx n="125" d="100"/>
          <a:sy n="125" d="100"/>
        </p:scale>
        <p:origin x="1740" y="-1986"/>
      </p:cViewPr>
      <p:guideLst>
        <p:guide orient="horz" pos="3368"/>
        <p:guide pos="2382"/>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Hartmann" userId="9bbedda0-92d6-46c2-808d-4288b7b41111" providerId="ADAL" clId="{FD5E4D40-5045-43F2-94F2-F6F715181EA3}"/>
    <pc:docChg chg="undo custSel modSld">
      <pc:chgData name="Daniel Hartmann" userId="9bbedda0-92d6-46c2-808d-4288b7b41111" providerId="ADAL" clId="{FD5E4D40-5045-43F2-94F2-F6F715181EA3}" dt="2026-03-24T11:58:09.119" v="33" actId="6549"/>
      <pc:docMkLst>
        <pc:docMk/>
      </pc:docMkLst>
      <pc:sldChg chg="modSp mod">
        <pc:chgData name="Daniel Hartmann" userId="9bbedda0-92d6-46c2-808d-4288b7b41111" providerId="ADAL" clId="{FD5E4D40-5045-43F2-94F2-F6F715181EA3}" dt="2026-03-24T11:58:09.119" v="33" actId="6549"/>
        <pc:sldMkLst>
          <pc:docMk/>
          <pc:sldMk cId="0" sldId="256"/>
        </pc:sldMkLst>
        <pc:spChg chg="mod">
          <ac:chgData name="Daniel Hartmann" userId="9bbedda0-92d6-46c2-808d-4288b7b41111" providerId="ADAL" clId="{FD5E4D40-5045-43F2-94F2-F6F715181EA3}" dt="2026-03-24T11:58:09.119" v="33" actId="6549"/>
          <ac:spMkLst>
            <pc:docMk/>
            <pc:sldMk cId="0" sldId="256"/>
            <ac:spMk id="1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0"/>
            <a:ext cx="2946135" cy="496332"/>
          </a:xfrm>
          <a:prstGeom prst="rect">
            <a:avLst/>
          </a:prstGeom>
          <a:noFill/>
          <a:ln w="9525">
            <a:noFill/>
            <a:miter lim="800000"/>
            <a:headEnd/>
            <a:tailEnd/>
          </a:ln>
          <a:effectLst/>
        </p:spPr>
        <p:txBody>
          <a:bodyPr vert="horz" wrap="square" lIns="91286" tIns="45643" rIns="91286" bIns="45643" numCol="1" anchor="t" anchorCtr="0" compatLnSpc="1">
            <a:prstTxWarp prst="textNoShape">
              <a:avLst/>
            </a:prstTxWarp>
          </a:bodyPr>
          <a:lstStyle>
            <a:lvl1pPr>
              <a:defRPr sz="1200">
                <a:cs typeface="+mn-cs"/>
              </a:defRPr>
            </a:lvl1pPr>
          </a:lstStyle>
          <a:p>
            <a:pPr>
              <a:defRPr/>
            </a:pPr>
            <a:endParaRPr lang="de-CH"/>
          </a:p>
        </p:txBody>
      </p:sp>
      <p:sp>
        <p:nvSpPr>
          <p:cNvPr id="3075" name="Rectangle 3"/>
          <p:cNvSpPr>
            <a:spLocks noGrp="1" noChangeArrowheads="1"/>
          </p:cNvSpPr>
          <p:nvPr>
            <p:ph type="dt" idx="1"/>
          </p:nvPr>
        </p:nvSpPr>
        <p:spPr bwMode="auto">
          <a:xfrm>
            <a:off x="3849956" y="0"/>
            <a:ext cx="2946135" cy="496332"/>
          </a:xfrm>
          <a:prstGeom prst="rect">
            <a:avLst/>
          </a:prstGeom>
          <a:noFill/>
          <a:ln w="9525">
            <a:noFill/>
            <a:miter lim="800000"/>
            <a:headEnd/>
            <a:tailEnd/>
          </a:ln>
          <a:effectLst/>
        </p:spPr>
        <p:txBody>
          <a:bodyPr vert="horz" wrap="square" lIns="91286" tIns="45643" rIns="91286" bIns="45643" numCol="1" anchor="t" anchorCtr="0" compatLnSpc="1">
            <a:prstTxWarp prst="textNoShape">
              <a:avLst/>
            </a:prstTxWarp>
          </a:bodyPr>
          <a:lstStyle>
            <a:lvl1pPr algn="r">
              <a:defRPr sz="1200">
                <a:cs typeface="+mn-cs"/>
              </a:defRPr>
            </a:lvl1pPr>
          </a:lstStyle>
          <a:p>
            <a:pPr>
              <a:defRPr/>
            </a:pPr>
            <a:endParaRPr lang="de-CH"/>
          </a:p>
        </p:txBody>
      </p:sp>
      <p:sp>
        <p:nvSpPr>
          <p:cNvPr id="4100" name="Rectangle 4"/>
          <p:cNvSpPr>
            <a:spLocks noGrp="1" noRot="1" noChangeAspect="1" noChangeArrowheads="1" noTextEdit="1"/>
          </p:cNvSpPr>
          <p:nvPr>
            <p:ph type="sldImg" idx="2"/>
          </p:nvPr>
        </p:nvSpPr>
        <p:spPr bwMode="auto">
          <a:xfrm>
            <a:off x="2082800" y="744538"/>
            <a:ext cx="2633663"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0246" y="4715948"/>
            <a:ext cx="5437188" cy="4466988"/>
          </a:xfrm>
          <a:prstGeom prst="rect">
            <a:avLst/>
          </a:prstGeom>
          <a:noFill/>
          <a:ln w="9525">
            <a:noFill/>
            <a:miter lim="800000"/>
            <a:headEnd/>
            <a:tailEnd/>
          </a:ln>
          <a:effectLst/>
        </p:spPr>
        <p:txBody>
          <a:bodyPr vert="horz" wrap="square" lIns="91286" tIns="45643" rIns="91286" bIns="45643" numCol="1" anchor="t" anchorCtr="0" compatLnSpc="1">
            <a:prstTxWarp prst="textNoShape">
              <a:avLst/>
            </a:prstTxWarp>
          </a:bodyPr>
          <a:lstStyle/>
          <a:p>
            <a:pPr lvl="0"/>
            <a:r>
              <a:rPr lang="de-CH" noProof="0"/>
              <a:t>Textmasterformate durch Klicken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3078" name="Rectangle 6"/>
          <p:cNvSpPr>
            <a:spLocks noGrp="1" noChangeArrowheads="1"/>
          </p:cNvSpPr>
          <p:nvPr>
            <p:ph type="ftr" sz="quarter" idx="4"/>
          </p:nvPr>
        </p:nvSpPr>
        <p:spPr bwMode="auto">
          <a:xfrm>
            <a:off x="1" y="9430309"/>
            <a:ext cx="2946135" cy="496331"/>
          </a:xfrm>
          <a:prstGeom prst="rect">
            <a:avLst/>
          </a:prstGeom>
          <a:noFill/>
          <a:ln w="9525">
            <a:noFill/>
            <a:miter lim="800000"/>
            <a:headEnd/>
            <a:tailEnd/>
          </a:ln>
          <a:effectLst/>
        </p:spPr>
        <p:txBody>
          <a:bodyPr vert="horz" wrap="square" lIns="91286" tIns="45643" rIns="91286" bIns="45643" numCol="1" anchor="b" anchorCtr="0" compatLnSpc="1">
            <a:prstTxWarp prst="textNoShape">
              <a:avLst/>
            </a:prstTxWarp>
          </a:bodyPr>
          <a:lstStyle>
            <a:lvl1pPr>
              <a:defRPr sz="1200">
                <a:cs typeface="+mn-cs"/>
              </a:defRPr>
            </a:lvl1pPr>
          </a:lstStyle>
          <a:p>
            <a:pPr>
              <a:defRPr/>
            </a:pPr>
            <a:endParaRPr lang="de-CH"/>
          </a:p>
        </p:txBody>
      </p:sp>
      <p:sp>
        <p:nvSpPr>
          <p:cNvPr id="3079" name="Rectangle 7"/>
          <p:cNvSpPr>
            <a:spLocks noGrp="1" noChangeArrowheads="1"/>
          </p:cNvSpPr>
          <p:nvPr>
            <p:ph type="sldNum" sz="quarter" idx="5"/>
          </p:nvPr>
        </p:nvSpPr>
        <p:spPr bwMode="auto">
          <a:xfrm>
            <a:off x="3849956" y="9430309"/>
            <a:ext cx="2946135" cy="496331"/>
          </a:xfrm>
          <a:prstGeom prst="rect">
            <a:avLst/>
          </a:prstGeom>
          <a:noFill/>
          <a:ln w="9525">
            <a:noFill/>
            <a:miter lim="800000"/>
            <a:headEnd/>
            <a:tailEnd/>
          </a:ln>
          <a:effectLst/>
        </p:spPr>
        <p:txBody>
          <a:bodyPr vert="horz" wrap="square" lIns="91286" tIns="45643" rIns="91286" bIns="45643" numCol="1" anchor="b" anchorCtr="0" compatLnSpc="1">
            <a:prstTxWarp prst="textNoShape">
              <a:avLst/>
            </a:prstTxWarp>
          </a:bodyPr>
          <a:lstStyle>
            <a:lvl1pPr algn="r">
              <a:defRPr sz="1200">
                <a:cs typeface="+mn-cs"/>
              </a:defRPr>
            </a:lvl1pPr>
          </a:lstStyle>
          <a:p>
            <a:pPr>
              <a:defRPr/>
            </a:pPr>
            <a:fld id="{B48DC2EA-DEC9-4CDE-9B92-13BCB86ED9CD}" type="slidenum">
              <a:rPr lang="de-CH"/>
              <a:pPr>
                <a:defRPr/>
              </a:pPr>
              <a:t>‹Nr.›</a:t>
            </a:fld>
            <a:endParaRPr lang="de-CH"/>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hyperlink" Target="http://www.zh.ch/strassenbaustellen" TargetMode="Externa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4"/>
          <p:cNvSpPr txBox="1">
            <a:spLocks noChangeArrowheads="1"/>
          </p:cNvSpPr>
          <p:nvPr userDrawn="1"/>
        </p:nvSpPr>
        <p:spPr bwMode="auto">
          <a:xfrm>
            <a:off x="1657920" y="320998"/>
            <a:ext cx="4498975" cy="1800200"/>
          </a:xfrm>
          <a:prstGeom prst="rect">
            <a:avLst/>
          </a:prstGeom>
          <a:noFill/>
          <a:ln>
            <a:miter lim="800000"/>
            <a:headEnd/>
            <a:tailEnd/>
          </a:ln>
        </p:spPr>
        <p:txBody>
          <a:bodyPr lIns="0" tIns="0" rIns="0" bIns="0"/>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e-CH" sz="800" b="0" i="0" u="none" strike="noStrike" kern="0" cap="none" spc="0" normalizeH="0" baseline="0" noProof="0" dirty="0">
                <a:ln>
                  <a:noFill/>
                </a:ln>
                <a:solidFill>
                  <a:srgbClr val="009EE0"/>
                </a:solidFill>
                <a:effectLst/>
                <a:uLnTx/>
                <a:uFillTx/>
                <a:latin typeface="+mj-lt"/>
                <a:ea typeface="+mj-ea"/>
                <a:cs typeface="+mj-cs"/>
              </a:rPr>
              <a:t>Kanton Zürich</a:t>
            </a:r>
            <a:br>
              <a:rPr kumimoji="0" lang="de-CH" sz="800" b="0" i="0" u="none" strike="noStrike" kern="0" cap="none" spc="0" normalizeH="0" baseline="0" noProof="0" dirty="0">
                <a:ln>
                  <a:noFill/>
                </a:ln>
                <a:solidFill>
                  <a:srgbClr val="009EE0"/>
                </a:solidFill>
                <a:effectLst/>
                <a:uLnTx/>
                <a:uFillTx/>
                <a:latin typeface="+mj-lt"/>
                <a:ea typeface="+mj-ea"/>
                <a:cs typeface="+mj-cs"/>
              </a:rPr>
            </a:br>
            <a:r>
              <a:rPr kumimoji="0" lang="de-CH" sz="800" b="0" i="0" u="none" strike="noStrike" kern="0" cap="none" spc="0" normalizeH="0" baseline="0" noProof="0" dirty="0">
                <a:ln>
                  <a:noFill/>
                </a:ln>
                <a:solidFill>
                  <a:srgbClr val="009EE0"/>
                </a:solidFill>
                <a:effectLst/>
                <a:uLnTx/>
                <a:uFillTx/>
                <a:latin typeface="+mj-lt"/>
                <a:ea typeface="+mj-ea"/>
                <a:cs typeface="+mj-cs"/>
              </a:rPr>
              <a:t>Baudirektion</a:t>
            </a:r>
            <a:br>
              <a:rPr kumimoji="0" lang="de-CH" sz="800" b="0" i="0" u="none" strike="noStrike" kern="0" cap="none" spc="0" normalizeH="0" baseline="0" noProof="0" dirty="0">
                <a:ln>
                  <a:noFill/>
                </a:ln>
                <a:solidFill>
                  <a:srgbClr val="009EE0"/>
                </a:solidFill>
                <a:effectLst/>
                <a:uLnTx/>
                <a:uFillTx/>
                <a:latin typeface="+mj-lt"/>
                <a:ea typeface="+mj-ea"/>
                <a:cs typeface="+mj-cs"/>
              </a:rPr>
            </a:br>
            <a:r>
              <a:rPr kumimoji="0" lang="de-CH" sz="800" b="0" i="0" u="none" strike="noStrike" kern="0" cap="none" spc="0" normalizeH="0" baseline="0" noProof="0" dirty="0">
                <a:ln>
                  <a:noFill/>
                </a:ln>
                <a:solidFill>
                  <a:srgbClr val="009EE0"/>
                </a:solidFill>
                <a:effectLst/>
                <a:uLnTx/>
                <a:uFillTx/>
                <a:latin typeface="+mj-lt"/>
                <a:ea typeface="+mj-ea"/>
                <a:cs typeface="+mj-cs"/>
              </a:rPr>
              <a:t>Tiefbauamt</a:t>
            </a:r>
            <a:br>
              <a:rPr kumimoji="0" lang="de-CH" sz="800" b="0" i="0" u="none" strike="noStrike" kern="0" cap="none" spc="0" normalizeH="0" baseline="0" noProof="0" dirty="0">
                <a:ln>
                  <a:noFill/>
                </a:ln>
                <a:solidFill>
                  <a:srgbClr val="009EE0"/>
                </a:solidFill>
                <a:effectLst/>
                <a:uLnTx/>
                <a:uFillTx/>
                <a:latin typeface="+mj-lt"/>
                <a:ea typeface="+mj-ea"/>
                <a:cs typeface="+mj-cs"/>
              </a:rPr>
            </a:br>
            <a:endParaRPr kumimoji="0" lang="de-CH" sz="800" b="0" i="0" u="none" strike="noStrike" kern="0" cap="none" spc="0" normalizeH="0" baseline="0" noProof="0" dirty="0">
              <a:ln>
                <a:noFill/>
              </a:ln>
              <a:solidFill>
                <a:srgbClr val="009EE0"/>
              </a:solidFill>
              <a:effectLst/>
              <a:uLnTx/>
              <a:uFillTx/>
              <a:latin typeface="+mj-lt"/>
              <a:ea typeface="+mj-ea"/>
              <a:cs typeface="+mj-cs"/>
            </a:endParaRPr>
          </a:p>
        </p:txBody>
      </p:sp>
      <p:pic>
        <p:nvPicPr>
          <p:cNvPr id="8" name="Grafik 7" descr="Löwe und Wappen.jpg"/>
          <p:cNvPicPr>
            <a:picLocks noChangeAspect="1"/>
          </p:cNvPicPr>
          <p:nvPr userDrawn="1"/>
        </p:nvPicPr>
        <p:blipFill>
          <a:blip r:embed="rId4" cstate="print"/>
          <a:stretch>
            <a:fillRect/>
          </a:stretch>
        </p:blipFill>
        <p:spPr>
          <a:xfrm>
            <a:off x="382523" y="292790"/>
            <a:ext cx="1137285" cy="1102995"/>
          </a:xfrm>
          <a:prstGeom prst="rect">
            <a:avLst/>
          </a:prstGeom>
        </p:spPr>
      </p:pic>
      <p:sp>
        <p:nvSpPr>
          <p:cNvPr id="9" name="Textfeld 8"/>
          <p:cNvSpPr txBox="1"/>
          <p:nvPr userDrawn="1"/>
        </p:nvSpPr>
        <p:spPr>
          <a:xfrm>
            <a:off x="252239" y="73762"/>
            <a:ext cx="1296144" cy="230832"/>
          </a:xfrm>
          <a:prstGeom prst="rect">
            <a:avLst/>
          </a:prstGeom>
          <a:solidFill>
            <a:schemeClr val="bg1"/>
          </a:solidFill>
        </p:spPr>
        <p:txBody>
          <a:bodyPr wrap="square" rtlCol="0">
            <a:spAutoFit/>
          </a:bodyPr>
          <a:lstStyle/>
          <a:p>
            <a:endParaRPr lang="de-CH" sz="900" dirty="0"/>
          </a:p>
        </p:txBody>
      </p:sp>
      <p:sp>
        <p:nvSpPr>
          <p:cNvPr id="10" name="Textfeld 9"/>
          <p:cNvSpPr txBox="1"/>
          <p:nvPr userDrawn="1"/>
        </p:nvSpPr>
        <p:spPr>
          <a:xfrm rot="5400000">
            <a:off x="-507290" y="529348"/>
            <a:ext cx="1428028" cy="369332"/>
          </a:xfrm>
          <a:prstGeom prst="rect">
            <a:avLst/>
          </a:prstGeom>
          <a:solidFill>
            <a:schemeClr val="bg1"/>
          </a:solidFill>
        </p:spPr>
        <p:txBody>
          <a:bodyPr wrap="square" rtlCol="0">
            <a:spAutoFit/>
          </a:bodyPr>
          <a:lstStyle/>
          <a:p>
            <a:endParaRPr lang="de-CH" dirty="0"/>
          </a:p>
        </p:txBody>
      </p:sp>
      <p:sp>
        <p:nvSpPr>
          <p:cNvPr id="6" name="Rectangle 11"/>
          <p:cNvSpPr>
            <a:spLocks noChangeArrowheads="1"/>
          </p:cNvSpPr>
          <p:nvPr userDrawn="1"/>
        </p:nvSpPr>
        <p:spPr bwMode="auto">
          <a:xfrm>
            <a:off x="1661804" y="10243244"/>
            <a:ext cx="7066309" cy="123175"/>
          </a:xfrm>
          <a:prstGeom prst="rect">
            <a:avLst/>
          </a:prstGeom>
          <a:noFill/>
          <a:ln w="9525">
            <a:noFill/>
            <a:miter lim="800000"/>
            <a:headEnd/>
            <a:tailEnd/>
          </a:ln>
          <a:effectLst/>
        </p:spPr>
        <p:txBody>
          <a:bodyPr wrap="square" lIns="0" tIns="0" rIns="0" bIns="0">
            <a:spAutoFit/>
          </a:bodyPr>
          <a:lstStyle/>
          <a:p>
            <a:pPr>
              <a:lnSpc>
                <a:spcPts val="1000"/>
              </a:lnSpc>
              <a:defRPr/>
            </a:pPr>
            <a:r>
              <a:rPr lang="de-CH" sz="800" b="1" kern="1200" baseline="0" dirty="0">
                <a:solidFill>
                  <a:srgbClr val="009EE0"/>
                </a:solidFill>
                <a:latin typeface="Arial Black" pitchFamily="34" charset="0"/>
                <a:ea typeface="+mn-ea"/>
                <a:cs typeface="Arial" charset="0"/>
              </a:rPr>
              <a:t>Eine Übersicht aller kantonalen Strassenbaustellen finden Sie unter </a:t>
            </a:r>
            <a:r>
              <a:rPr lang="de-CH" sz="800" b="1" kern="1200" baseline="0" dirty="0">
                <a:solidFill>
                  <a:srgbClr val="009EE0"/>
                </a:solidFill>
                <a:latin typeface="Arial Black" pitchFamily="34" charset="0"/>
                <a:ea typeface="+mn-ea"/>
                <a:cs typeface="Arial" charset="0"/>
                <a:hlinkClick r:id="rId5"/>
              </a:rPr>
              <a:t>www.zh.ch/strassenbaustellen</a:t>
            </a:r>
            <a:r>
              <a:rPr lang="de-CH" sz="800" b="0" kern="1200" baseline="0" dirty="0">
                <a:solidFill>
                  <a:srgbClr val="009EE0"/>
                </a:solidFill>
                <a:latin typeface="Arial Black" pitchFamily="34" charset="0"/>
                <a:ea typeface="+mn-ea"/>
                <a:cs typeface="+mn-cs"/>
              </a:rPr>
              <a:t> </a:t>
            </a:r>
            <a:endParaRPr lang="de-CH" sz="800" b="1" kern="1200" baseline="0" dirty="0">
              <a:solidFill>
                <a:srgbClr val="009EE0"/>
              </a:solidFill>
              <a:latin typeface="Arial Black" pitchFamily="34" charset="0"/>
              <a:ea typeface="+mn-ea"/>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rtl="0" eaLnBrk="0" fontAlgn="base" hangingPunct="0">
        <a:spcBef>
          <a:spcPct val="0"/>
        </a:spcBef>
        <a:spcAft>
          <a:spcPct val="0"/>
        </a:spcAft>
        <a:defRPr sz="1400" b="1">
          <a:solidFill>
            <a:schemeClr val="tx2"/>
          </a:solidFill>
          <a:latin typeface="+mj-lt"/>
          <a:ea typeface="+mj-ea"/>
          <a:cs typeface="+mj-cs"/>
        </a:defRPr>
      </a:lvl1pPr>
      <a:lvl2pPr algn="l" rtl="0" eaLnBrk="0" fontAlgn="base" hangingPunct="0">
        <a:spcBef>
          <a:spcPct val="0"/>
        </a:spcBef>
        <a:spcAft>
          <a:spcPct val="0"/>
        </a:spcAft>
        <a:defRPr sz="1400" b="1">
          <a:solidFill>
            <a:schemeClr val="tx2"/>
          </a:solidFill>
          <a:latin typeface="Arial" charset="0"/>
        </a:defRPr>
      </a:lvl2pPr>
      <a:lvl3pPr algn="l" rtl="0" eaLnBrk="0" fontAlgn="base" hangingPunct="0">
        <a:spcBef>
          <a:spcPct val="0"/>
        </a:spcBef>
        <a:spcAft>
          <a:spcPct val="0"/>
        </a:spcAft>
        <a:defRPr sz="1400" b="1">
          <a:solidFill>
            <a:schemeClr val="tx2"/>
          </a:solidFill>
          <a:latin typeface="Arial" charset="0"/>
        </a:defRPr>
      </a:lvl3pPr>
      <a:lvl4pPr algn="l" rtl="0" eaLnBrk="0" fontAlgn="base" hangingPunct="0">
        <a:spcBef>
          <a:spcPct val="0"/>
        </a:spcBef>
        <a:spcAft>
          <a:spcPct val="0"/>
        </a:spcAft>
        <a:defRPr sz="1400" b="1">
          <a:solidFill>
            <a:schemeClr val="tx2"/>
          </a:solidFill>
          <a:latin typeface="Arial" charset="0"/>
        </a:defRPr>
      </a:lvl4pPr>
      <a:lvl5pPr algn="l" rtl="0" eaLnBrk="0" fontAlgn="base" hangingPunct="0">
        <a:spcBef>
          <a:spcPct val="0"/>
        </a:spcBef>
        <a:spcAft>
          <a:spcPct val="0"/>
        </a:spcAft>
        <a:defRPr sz="1400" b="1">
          <a:solidFill>
            <a:schemeClr val="tx2"/>
          </a:solidFill>
          <a:latin typeface="Arial" charset="0"/>
        </a:defRPr>
      </a:lvl5pPr>
      <a:lvl6pPr marL="457200" algn="l" rtl="0" fontAlgn="base">
        <a:spcBef>
          <a:spcPct val="0"/>
        </a:spcBef>
        <a:spcAft>
          <a:spcPct val="0"/>
        </a:spcAft>
        <a:defRPr sz="1400" b="1">
          <a:solidFill>
            <a:schemeClr val="tx2"/>
          </a:solidFill>
          <a:latin typeface="Arial" charset="0"/>
        </a:defRPr>
      </a:lvl6pPr>
      <a:lvl7pPr marL="914400" algn="l" rtl="0" fontAlgn="base">
        <a:spcBef>
          <a:spcPct val="0"/>
        </a:spcBef>
        <a:spcAft>
          <a:spcPct val="0"/>
        </a:spcAft>
        <a:defRPr sz="1400" b="1">
          <a:solidFill>
            <a:schemeClr val="tx2"/>
          </a:solidFill>
          <a:latin typeface="Arial" charset="0"/>
        </a:defRPr>
      </a:lvl7pPr>
      <a:lvl8pPr marL="1371600" algn="l" rtl="0" fontAlgn="base">
        <a:spcBef>
          <a:spcPct val="0"/>
        </a:spcBef>
        <a:spcAft>
          <a:spcPct val="0"/>
        </a:spcAft>
        <a:defRPr sz="1400" b="1">
          <a:solidFill>
            <a:schemeClr val="tx2"/>
          </a:solidFill>
          <a:latin typeface="Arial" charset="0"/>
        </a:defRPr>
      </a:lvl8pPr>
      <a:lvl9pPr marL="1828800" algn="l" rtl="0" fontAlgn="base">
        <a:spcBef>
          <a:spcPct val="0"/>
        </a:spcBef>
        <a:spcAft>
          <a:spcPct val="0"/>
        </a:spcAft>
        <a:defRPr sz="1400" b="1">
          <a:solidFill>
            <a:schemeClr val="tx2"/>
          </a:solidFill>
          <a:latin typeface="Arial" charset="0"/>
        </a:defRPr>
      </a:lvl9pPr>
    </p:titleStyle>
    <p:bodyStyle>
      <a:lvl1pPr marL="342900" indent="-342900" algn="l" rtl="0" eaLnBrk="0" fontAlgn="base" hangingPunct="0">
        <a:lnSpc>
          <a:spcPts val="1200"/>
        </a:lnSpc>
        <a:spcBef>
          <a:spcPct val="0"/>
        </a:spcBef>
        <a:spcAft>
          <a:spcPct val="0"/>
        </a:spcAft>
        <a:defRPr sz="900">
          <a:solidFill>
            <a:schemeClr val="tx1"/>
          </a:solidFill>
          <a:latin typeface="+mn-lt"/>
          <a:ea typeface="+mn-ea"/>
          <a:cs typeface="+mn-cs"/>
        </a:defRPr>
      </a:lvl1pPr>
      <a:lvl2pPr marL="742950" indent="-285750" algn="l" rtl="0" eaLnBrk="0" fontAlgn="base" hangingPunct="0">
        <a:spcBef>
          <a:spcPct val="20000"/>
        </a:spcBef>
        <a:spcAft>
          <a:spcPct val="0"/>
        </a:spcAft>
        <a:defRPr sz="900">
          <a:solidFill>
            <a:schemeClr val="tx1"/>
          </a:solidFill>
          <a:latin typeface="+mn-lt"/>
        </a:defRPr>
      </a:lvl2pPr>
      <a:lvl3pPr marL="1143000" indent="-228600" algn="l" rtl="0" eaLnBrk="0" fontAlgn="base" hangingPunct="0">
        <a:spcBef>
          <a:spcPct val="20000"/>
        </a:spcBef>
        <a:spcAft>
          <a:spcPct val="0"/>
        </a:spcAft>
        <a:defRPr sz="900">
          <a:solidFill>
            <a:schemeClr val="tx1"/>
          </a:solidFill>
          <a:latin typeface="+mn-lt"/>
        </a:defRPr>
      </a:lvl3pPr>
      <a:lvl4pPr marL="1600200" indent="-228600" algn="l" rtl="0" eaLnBrk="0" fontAlgn="base" hangingPunct="0">
        <a:spcBef>
          <a:spcPct val="20000"/>
        </a:spcBef>
        <a:spcAft>
          <a:spcPct val="0"/>
        </a:spcAft>
        <a:defRPr sz="900">
          <a:solidFill>
            <a:schemeClr val="tx1"/>
          </a:solidFill>
          <a:latin typeface="+mn-lt"/>
        </a:defRPr>
      </a:lvl4pPr>
      <a:lvl5pPr marL="2057400" indent="-228600" algn="l" rtl="0" eaLnBrk="0" fontAlgn="base" hangingPunct="0">
        <a:spcBef>
          <a:spcPct val="20000"/>
        </a:spcBef>
        <a:spcAft>
          <a:spcPct val="0"/>
        </a:spcAft>
        <a:defRPr sz="900">
          <a:solidFill>
            <a:schemeClr val="tx1"/>
          </a:solidFill>
          <a:latin typeface="+mn-lt"/>
        </a:defRPr>
      </a:lvl5pPr>
      <a:lvl6pPr marL="2514600" indent="-228600" algn="l" rtl="0" fontAlgn="base">
        <a:spcBef>
          <a:spcPct val="20000"/>
        </a:spcBef>
        <a:spcAft>
          <a:spcPct val="0"/>
        </a:spcAft>
        <a:defRPr sz="900">
          <a:solidFill>
            <a:schemeClr val="tx1"/>
          </a:solidFill>
          <a:latin typeface="+mn-lt"/>
        </a:defRPr>
      </a:lvl6pPr>
      <a:lvl7pPr marL="2971800" indent="-228600" algn="l" rtl="0" fontAlgn="base">
        <a:spcBef>
          <a:spcPct val="20000"/>
        </a:spcBef>
        <a:spcAft>
          <a:spcPct val="0"/>
        </a:spcAft>
        <a:defRPr sz="900">
          <a:solidFill>
            <a:schemeClr val="tx1"/>
          </a:solidFill>
          <a:latin typeface="+mn-lt"/>
        </a:defRPr>
      </a:lvl7pPr>
      <a:lvl8pPr marL="3429000" indent="-228600" algn="l" rtl="0" fontAlgn="base">
        <a:spcBef>
          <a:spcPct val="20000"/>
        </a:spcBef>
        <a:spcAft>
          <a:spcPct val="0"/>
        </a:spcAft>
        <a:defRPr sz="900">
          <a:solidFill>
            <a:schemeClr val="tx1"/>
          </a:solidFill>
          <a:latin typeface="+mn-lt"/>
        </a:defRPr>
      </a:lvl8pPr>
      <a:lvl9pPr marL="3886200" indent="-228600" algn="l" rtl="0" fontAlgn="base">
        <a:spcBef>
          <a:spcPct val="20000"/>
        </a:spcBef>
        <a:spcAft>
          <a:spcPct val="0"/>
        </a:spcAft>
        <a:defRPr sz="9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4"/>
          <p:cNvSpPr>
            <a:spLocks noGrp="1" noChangeArrowheads="1"/>
          </p:cNvSpPr>
          <p:nvPr>
            <p:ph type="title" idx="4294967295"/>
          </p:nvPr>
        </p:nvSpPr>
        <p:spPr bwMode="auto">
          <a:xfrm>
            <a:off x="1633320" y="575543"/>
            <a:ext cx="4498975" cy="576064"/>
          </a:xfrm>
          <a:prstGeom prst="rect">
            <a:avLst/>
          </a:prstGeom>
          <a:noFill/>
          <a:ln>
            <a:miter lim="800000"/>
            <a:headEnd/>
            <a:tailEnd/>
          </a:ln>
        </p:spPr>
        <p:txBody>
          <a:bodyPr lIns="0" tIns="0" rIns="0" bIns="0"/>
          <a:lstStyle/>
          <a:p>
            <a:pPr eaLnBrk="1" hangingPunct="1">
              <a:lnSpc>
                <a:spcPts val="1800"/>
              </a:lnSpc>
            </a:pPr>
            <a:br>
              <a:rPr lang="de-CH" sz="2800" dirty="0">
                <a:solidFill>
                  <a:srgbClr val="009EE0"/>
                </a:solidFill>
                <a:latin typeface="Arial Black" pitchFamily="34" charset="0"/>
              </a:rPr>
            </a:br>
            <a:r>
              <a:rPr lang="de-CH" sz="2800" dirty="0">
                <a:solidFill>
                  <a:srgbClr val="009EE0"/>
                </a:solidFill>
                <a:latin typeface="Arial Black" pitchFamily="34" charset="0"/>
              </a:rPr>
              <a:t>Baustelleninfo</a:t>
            </a:r>
            <a:endParaRPr lang="de-CH" dirty="0">
              <a:solidFill>
                <a:srgbClr val="009EE0"/>
              </a:solidFill>
              <a:latin typeface="Arial Black" pitchFamily="34" charset="0"/>
            </a:endParaRPr>
          </a:p>
        </p:txBody>
      </p:sp>
      <p:sp>
        <p:nvSpPr>
          <p:cNvPr id="5" name="Textfeld 4"/>
          <p:cNvSpPr txBox="1"/>
          <p:nvPr/>
        </p:nvSpPr>
        <p:spPr>
          <a:xfrm>
            <a:off x="1566769" y="1564392"/>
            <a:ext cx="1944216" cy="253916"/>
          </a:xfrm>
          <a:prstGeom prst="rect">
            <a:avLst/>
          </a:prstGeom>
          <a:noFill/>
        </p:spPr>
        <p:txBody>
          <a:bodyPr wrap="square" rtlCol="0">
            <a:spAutoFit/>
          </a:bodyPr>
          <a:lstStyle/>
          <a:p>
            <a:r>
              <a:rPr lang="de-CH" sz="1050" dirty="0"/>
              <a:t>Glattbrugg, im März 2026</a:t>
            </a:r>
          </a:p>
        </p:txBody>
      </p:sp>
      <p:sp>
        <p:nvSpPr>
          <p:cNvPr id="9" name="Rectangle 4"/>
          <p:cNvSpPr txBox="1">
            <a:spLocks noChangeArrowheads="1"/>
          </p:cNvSpPr>
          <p:nvPr/>
        </p:nvSpPr>
        <p:spPr bwMode="auto">
          <a:xfrm>
            <a:off x="1651394" y="2106340"/>
            <a:ext cx="5272013" cy="576064"/>
          </a:xfrm>
          <a:prstGeom prst="rect">
            <a:avLst/>
          </a:prstGeom>
          <a:noFill/>
          <a:ln>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ts val="1800"/>
              </a:lnSpc>
              <a:spcBef>
                <a:spcPct val="0"/>
              </a:spcBef>
              <a:spcAft>
                <a:spcPct val="0"/>
              </a:spcAft>
              <a:buClrTx/>
              <a:buSzTx/>
              <a:buFontTx/>
              <a:buNone/>
              <a:tabLst/>
              <a:defRPr/>
            </a:pPr>
            <a:r>
              <a:rPr lang="de-CH" sz="1400" b="1" kern="0" dirty="0" err="1">
                <a:solidFill>
                  <a:schemeClr val="tx2"/>
                </a:solidFill>
                <a:latin typeface="Arial Black" pitchFamily="34" charset="0"/>
                <a:ea typeface="+mj-ea"/>
                <a:cs typeface="+mj-cs"/>
              </a:rPr>
              <a:t>Otelfingen</a:t>
            </a:r>
            <a:r>
              <a:rPr kumimoji="0" lang="de-CH" sz="1400" b="1" i="0" u="none" strike="noStrike" kern="0" cap="none" spc="0" normalizeH="0" baseline="0" noProof="0" dirty="0">
                <a:ln>
                  <a:noFill/>
                </a:ln>
                <a:solidFill>
                  <a:schemeClr val="tx2"/>
                </a:solidFill>
                <a:effectLst/>
                <a:uLnTx/>
                <a:uFillTx/>
                <a:latin typeface="Arial Black" pitchFamily="34" charset="0"/>
                <a:ea typeface="+mj-ea"/>
                <a:cs typeface="+mj-cs"/>
              </a:rPr>
              <a:t>: Bauarbeiten an der </a:t>
            </a:r>
            <a:r>
              <a:rPr lang="de-CH" sz="1400" b="1" kern="0" dirty="0">
                <a:solidFill>
                  <a:schemeClr val="tx2"/>
                </a:solidFill>
                <a:latin typeface="Arial Black" pitchFamily="34" charset="0"/>
                <a:ea typeface="+mj-ea"/>
                <a:cs typeface="+mj-cs"/>
              </a:rPr>
              <a:t>Landstrasse </a:t>
            </a:r>
            <a:r>
              <a:rPr kumimoji="0" lang="de-DE" sz="1400" b="1" i="0" u="none" strike="noStrike" kern="0" cap="none" spc="0" normalizeH="0" baseline="0" noProof="0" dirty="0">
                <a:ln>
                  <a:noFill/>
                </a:ln>
                <a:solidFill>
                  <a:schemeClr val="tx2"/>
                </a:solidFill>
                <a:effectLst/>
                <a:uLnTx/>
                <a:uFillTx/>
                <a:latin typeface="Arial Black" pitchFamily="34" charset="0"/>
                <a:ea typeface="+mj-ea"/>
                <a:cs typeface="+mj-cs"/>
              </a:rPr>
              <a:t>beginnen am </a:t>
            </a:r>
            <a:r>
              <a:rPr lang="de-DE" sz="1400" b="1" kern="0" dirty="0">
                <a:solidFill>
                  <a:schemeClr val="tx2"/>
                </a:solidFill>
                <a:latin typeface="Arial Black" pitchFamily="34" charset="0"/>
                <a:ea typeface="+mj-ea"/>
                <a:cs typeface="+mj-cs"/>
              </a:rPr>
              <a:t>13</a:t>
            </a:r>
            <a:r>
              <a:rPr kumimoji="0" lang="de-DE" sz="1400" b="1" i="0" u="none" strike="noStrike" kern="0" cap="none" spc="0" normalizeH="0" baseline="0" noProof="0" dirty="0">
                <a:ln>
                  <a:noFill/>
                </a:ln>
                <a:solidFill>
                  <a:schemeClr val="tx2"/>
                </a:solidFill>
                <a:effectLst/>
                <a:uLnTx/>
                <a:uFillTx/>
                <a:latin typeface="Arial Black" pitchFamily="34" charset="0"/>
                <a:ea typeface="+mj-ea"/>
                <a:cs typeface="+mj-cs"/>
              </a:rPr>
              <a:t>. April 2026</a:t>
            </a:r>
            <a:endParaRPr kumimoji="0" lang="de-CH" sz="1400" b="1" i="0" u="none" strike="noStrike" kern="0" cap="none" spc="0" normalizeH="0" baseline="0" noProof="0" dirty="0">
              <a:ln>
                <a:noFill/>
              </a:ln>
              <a:solidFill>
                <a:schemeClr val="tx2"/>
              </a:solidFill>
              <a:effectLst/>
              <a:uLnTx/>
              <a:uFillTx/>
              <a:latin typeface="Arial Black" pitchFamily="34" charset="0"/>
              <a:ea typeface="+mj-ea"/>
              <a:cs typeface="+mj-cs"/>
            </a:endParaRPr>
          </a:p>
        </p:txBody>
      </p:sp>
      <p:sp>
        <p:nvSpPr>
          <p:cNvPr id="11" name="Rectangle 11"/>
          <p:cNvSpPr>
            <a:spLocks noChangeArrowheads="1"/>
          </p:cNvSpPr>
          <p:nvPr/>
        </p:nvSpPr>
        <p:spPr bwMode="auto">
          <a:xfrm>
            <a:off x="1655804" y="1057772"/>
            <a:ext cx="5549081" cy="256480"/>
          </a:xfrm>
          <a:prstGeom prst="rect">
            <a:avLst/>
          </a:prstGeom>
          <a:noFill/>
          <a:ln w="9525">
            <a:noFill/>
            <a:miter lim="800000"/>
            <a:headEnd/>
            <a:tailEnd/>
          </a:ln>
          <a:effectLst/>
        </p:spPr>
        <p:txBody>
          <a:bodyPr wrap="square" lIns="0" tIns="0" rIns="0" bIns="0">
            <a:spAutoFit/>
          </a:bodyPr>
          <a:lstStyle/>
          <a:p>
            <a:pPr>
              <a:lnSpc>
                <a:spcPts val="1000"/>
              </a:lnSpc>
              <a:defRPr/>
            </a:pPr>
            <a:r>
              <a:rPr lang="de-CH" sz="900" dirty="0">
                <a:solidFill>
                  <a:srgbClr val="009EE0"/>
                </a:solidFill>
              </a:rPr>
              <a:t>Daniel Hartmann, Projektleiter, Strasseninspektorat, Strassenregion I, Rohrstrasse 45, 8152 Glattbrugg</a:t>
            </a:r>
          </a:p>
          <a:p>
            <a:pPr>
              <a:lnSpc>
                <a:spcPts val="1000"/>
              </a:lnSpc>
              <a:defRPr/>
            </a:pPr>
            <a:r>
              <a:rPr lang="de-CH" sz="900" dirty="0">
                <a:solidFill>
                  <a:srgbClr val="009EE0"/>
                </a:solidFill>
              </a:rPr>
              <a:t>Telefon 043 257 91 07, Mail daniel.hartmann@bd.zh.ch</a:t>
            </a:r>
            <a:r>
              <a:rPr lang="de-CH" sz="900" baseline="0" dirty="0">
                <a:solidFill>
                  <a:srgbClr val="009EE0"/>
                </a:solidFill>
                <a:cs typeface="+mn-cs"/>
              </a:rPr>
              <a:t>, </a:t>
            </a:r>
            <a:r>
              <a:rPr lang="de-CH" sz="900" dirty="0">
                <a:solidFill>
                  <a:srgbClr val="009EE0"/>
                </a:solidFill>
              </a:rPr>
              <a:t>www.zh.ch/tba</a:t>
            </a:r>
          </a:p>
        </p:txBody>
      </p:sp>
      <p:sp>
        <p:nvSpPr>
          <p:cNvPr id="12" name="Text Box 14"/>
          <p:cNvSpPr txBox="1">
            <a:spLocks noChangeArrowheads="1"/>
          </p:cNvSpPr>
          <p:nvPr/>
        </p:nvSpPr>
        <p:spPr bwMode="auto">
          <a:xfrm>
            <a:off x="276622" y="1505893"/>
            <a:ext cx="1271761" cy="400110"/>
          </a:xfrm>
          <a:prstGeom prst="rect">
            <a:avLst/>
          </a:prstGeom>
          <a:noFill/>
          <a:ln w="9525">
            <a:noFill/>
            <a:miter lim="800000"/>
            <a:headEnd/>
            <a:tailEnd/>
          </a:ln>
        </p:spPr>
        <p:txBody>
          <a:bodyPr wrap="square">
            <a:spAutoFit/>
          </a:bodyPr>
          <a:lstStyle/>
          <a:p>
            <a:endParaRPr lang="de-CH" sz="1000" dirty="0">
              <a:solidFill>
                <a:srgbClr val="FF0000"/>
              </a:solidFill>
              <a:latin typeface="Arial Black" panose="020B0A04020102020204" pitchFamily="34" charset="0"/>
            </a:endParaRPr>
          </a:p>
          <a:p>
            <a:endParaRPr lang="de-CH" sz="1000" dirty="0">
              <a:solidFill>
                <a:srgbClr val="FF0000"/>
              </a:solidFill>
            </a:endParaRPr>
          </a:p>
        </p:txBody>
      </p:sp>
      <p:sp>
        <p:nvSpPr>
          <p:cNvPr id="13" name="Rectangle 16"/>
          <p:cNvSpPr>
            <a:spLocks noChangeArrowheads="1"/>
          </p:cNvSpPr>
          <p:nvPr/>
        </p:nvSpPr>
        <p:spPr bwMode="auto">
          <a:xfrm>
            <a:off x="1653177" y="2754412"/>
            <a:ext cx="5285730" cy="7344816"/>
          </a:xfrm>
          <a:prstGeom prst="rect">
            <a:avLst/>
          </a:prstGeom>
          <a:noFill/>
          <a:ln w="9525">
            <a:noFill/>
            <a:miter lim="800000"/>
            <a:headEnd/>
            <a:tailEnd/>
          </a:ln>
        </p:spPr>
        <p:txBody>
          <a:bodyPr lIns="0" tIns="0" rIns="0" bIns="0"/>
          <a:lstStyle/>
          <a:p>
            <a:pPr algn="just">
              <a:lnSpc>
                <a:spcPts val="1200"/>
              </a:lnSpc>
            </a:pPr>
            <a:r>
              <a:rPr lang="de-CH" sz="1050" dirty="0"/>
              <a:t>Sehr geehrte Damen und Herren</a:t>
            </a:r>
          </a:p>
          <a:p>
            <a:pPr algn="just">
              <a:lnSpc>
                <a:spcPts val="1200"/>
              </a:lnSpc>
            </a:pPr>
            <a:endParaRPr lang="de-CH" sz="1050" dirty="0"/>
          </a:p>
          <a:p>
            <a:pPr algn="just"/>
            <a:r>
              <a:rPr lang="de-CH" sz="1050" dirty="0"/>
              <a:t>Damit Sie auch in Zukunft sicher unterwegs sind, erneuert das kantonale Tiefbauamt die Landstrasse in </a:t>
            </a:r>
            <a:r>
              <a:rPr lang="de-CH" sz="1050" dirty="0" err="1"/>
              <a:t>Otelfingen</a:t>
            </a:r>
            <a:r>
              <a:rPr lang="de-CH" sz="1050" dirty="0"/>
              <a:t>. Es werden Arbeiten am Strassenoberbau, der Strassen-entwässerung und Massnahmen zur Erhöhung der Verkehrssicherheit umgesetzt. Der betroffene Abschnitt reicht von der Gemeindegrenze Buchs bis zur Einfahrt Industrie </a:t>
            </a:r>
            <a:r>
              <a:rPr lang="de-CH" sz="1050" dirty="0" err="1"/>
              <a:t>Otelfingen</a:t>
            </a:r>
            <a:r>
              <a:rPr lang="de-CH" sz="1050" dirty="0"/>
              <a:t>.</a:t>
            </a:r>
          </a:p>
          <a:p>
            <a:pPr algn="just"/>
            <a:endParaRPr lang="de-CH" sz="1050" dirty="0"/>
          </a:p>
          <a:p>
            <a:pPr algn="just"/>
            <a:r>
              <a:rPr lang="de-CH" sz="1050" dirty="0">
                <a:latin typeface="Arial Black" panose="020B0A04020102020204" pitchFamily="34" charset="0"/>
              </a:rPr>
              <a:t>Die Bauarbeiten beginnen am </a:t>
            </a:r>
            <a:r>
              <a:rPr lang="de-CH" sz="1050" b="1" dirty="0">
                <a:latin typeface="Arial Black" panose="020B0A04020102020204" pitchFamily="34" charset="0"/>
              </a:rPr>
              <a:t>Montag, 13. April</a:t>
            </a:r>
            <a:r>
              <a:rPr lang="de-CH" sz="1050" dirty="0">
                <a:latin typeface="Arial Black" panose="020B0A04020102020204" pitchFamily="34" charset="0"/>
              </a:rPr>
              <a:t>, und dauern voraus-sichtlich bis Ende </a:t>
            </a:r>
            <a:r>
              <a:rPr lang="de-CH" sz="1050" b="1" dirty="0">
                <a:latin typeface="Arial Black" panose="020B0A04020102020204" pitchFamily="34" charset="0"/>
              </a:rPr>
              <a:t>September 2026</a:t>
            </a:r>
            <a:r>
              <a:rPr lang="de-CH" sz="1050" dirty="0">
                <a:latin typeface="Arial Black" panose="020B0A04020102020204" pitchFamily="34" charset="0"/>
              </a:rPr>
              <a:t>.</a:t>
            </a:r>
          </a:p>
          <a:p>
            <a:pPr algn="just"/>
            <a:endParaRPr lang="de-CH" sz="1050" dirty="0"/>
          </a:p>
          <a:p>
            <a:pPr algn="just"/>
            <a:r>
              <a:rPr lang="de-CH" sz="1050" dirty="0"/>
              <a:t>Die Arbeiten werden in mehreren Etappen ausgeführt. Je nach Bauphase gelten unterschiedliche Verkehrsführungen und Umleitungen. Der Fuss- und Veloverkehr wird während der gesamten Bauzeit umgeleitet.</a:t>
            </a:r>
          </a:p>
          <a:p>
            <a:pPr algn="just"/>
            <a:endParaRPr lang="de-CH" sz="1050" dirty="0"/>
          </a:p>
          <a:p>
            <a:pPr algn="just">
              <a:lnSpc>
                <a:spcPts val="800"/>
              </a:lnSpc>
              <a:spcBef>
                <a:spcPts val="0"/>
              </a:spcBef>
              <a:spcAft>
                <a:spcPts val="0"/>
              </a:spcAft>
            </a:pPr>
            <a:r>
              <a:rPr lang="de-CH" sz="1050" b="1" dirty="0">
                <a:latin typeface="Arial Black" panose="020B0A04020102020204" pitchFamily="34" charset="0"/>
              </a:rPr>
              <a:t>Vorbereitungsarbeiten</a:t>
            </a:r>
          </a:p>
          <a:p>
            <a:pPr algn="just"/>
            <a:r>
              <a:rPr lang="de-CH" sz="1050" dirty="0"/>
              <a:t>Zu Beginn werden Baumassnahmen im Bereich des Radwegs vorgenommen. Der Hauptverkehr wird normal geführt.</a:t>
            </a:r>
          </a:p>
          <a:p>
            <a:pPr algn="just"/>
            <a:endParaRPr lang="de-CH" sz="1050" dirty="0"/>
          </a:p>
          <a:p>
            <a:pPr algn="just">
              <a:lnSpc>
                <a:spcPts val="800"/>
              </a:lnSpc>
            </a:pPr>
            <a:r>
              <a:rPr lang="de-CH" sz="1050" b="1" dirty="0">
                <a:latin typeface="Arial Black" panose="020B0A04020102020204" pitchFamily="34" charset="0"/>
              </a:rPr>
              <a:t>Hauptetappe</a:t>
            </a:r>
          </a:p>
          <a:p>
            <a:pPr algn="just"/>
            <a:r>
              <a:rPr lang="de-CH" sz="1050" dirty="0"/>
              <a:t>Die Arbeiten starten auf der nördlichen Fahrspur (Richtung Wettingen). Der Verkehr Richtung Zürich wird über den Radweg geführt. Die südliche Fahrspur dient für die Fahrt-richtung Wettingen.</a:t>
            </a:r>
          </a:p>
          <a:p>
            <a:pPr algn="just"/>
            <a:endParaRPr lang="de-CH" sz="1050" dirty="0"/>
          </a:p>
          <a:p>
            <a:pPr algn="just">
              <a:lnSpc>
                <a:spcPts val="800"/>
              </a:lnSpc>
            </a:pPr>
            <a:r>
              <a:rPr lang="de-CH" sz="1050" b="1" dirty="0">
                <a:latin typeface="Arial Black" panose="020B0A04020102020204" pitchFamily="34" charset="0"/>
              </a:rPr>
              <a:t>Sommerferien: Intensivbauphase</a:t>
            </a:r>
          </a:p>
          <a:p>
            <a:pPr algn="just"/>
            <a:r>
              <a:rPr lang="de-CH" sz="1050" dirty="0"/>
              <a:t>Während der Sommerferien wird die Fahrbahn vollständig gesperrt. Der Autoverkehr Richtung Wettingen wird grossräumig über </a:t>
            </a:r>
            <a:r>
              <a:rPr lang="de-CH" sz="1050" dirty="0" err="1"/>
              <a:t>Boppelsen</a:t>
            </a:r>
            <a:r>
              <a:rPr lang="de-CH" sz="1050" dirty="0"/>
              <a:t> und der Schwerverkehr über die Achse Dällikon-</a:t>
            </a:r>
            <a:r>
              <a:rPr lang="de-CH" sz="1050" dirty="0" err="1"/>
              <a:t>Dänikon</a:t>
            </a:r>
            <a:r>
              <a:rPr lang="de-CH" sz="1050"/>
              <a:t> umgeleitet</a:t>
            </a:r>
            <a:r>
              <a:rPr lang="de-CH" sz="1050" dirty="0"/>
              <a:t>. Der Verkehr Richtung Zürich bleibt auf dem Radweg. In dieser intensiven Bauphase werden der neue Belag eingebaut und die Hauptarbeiten abgeschlossen. Die genauen Termine für die Umleitung werden zu einem späteren Zeitpunkt separat kommuniziert.</a:t>
            </a:r>
          </a:p>
          <a:p>
            <a:pPr algn="just"/>
            <a:endParaRPr lang="de-CH" sz="1050" dirty="0"/>
          </a:p>
          <a:p>
            <a:pPr algn="just">
              <a:lnSpc>
                <a:spcPts val="800"/>
              </a:lnSpc>
            </a:pPr>
            <a:r>
              <a:rPr lang="de-CH" sz="1050" b="1" dirty="0">
                <a:latin typeface="Arial Black" panose="020B0A04020102020204" pitchFamily="34" charset="0"/>
              </a:rPr>
              <a:t>Abschliessende Bauetappe</a:t>
            </a:r>
          </a:p>
          <a:p>
            <a:pPr algn="just"/>
            <a:r>
              <a:rPr lang="de-CH" sz="1050" dirty="0"/>
              <a:t>Zum Schluss wird der gesamte Verkehr wieder auf der Fahrbahn geführt. Der Radweg wird in dieser Zeit gesperrt und erneuert.</a:t>
            </a:r>
          </a:p>
          <a:p>
            <a:pPr algn="just">
              <a:lnSpc>
                <a:spcPts val="1200"/>
              </a:lnSpc>
            </a:pPr>
            <a:endParaRPr lang="de-CH" sz="1050" dirty="0"/>
          </a:p>
          <a:p>
            <a:pPr algn="just">
              <a:lnSpc>
                <a:spcPts val="1200"/>
              </a:lnSpc>
            </a:pPr>
            <a:r>
              <a:rPr lang="de-CH" sz="1050" dirty="0"/>
              <a:t>Wir danken für Ihr Verständnis. Bei Fragen und Anliegen stehe ich Ihnen gerne zur </a:t>
            </a:r>
            <a:r>
              <a:rPr lang="de-CH" sz="1050" dirty="0" err="1"/>
              <a:t>Ver</a:t>
            </a:r>
            <a:r>
              <a:rPr lang="de-CH" sz="1050" dirty="0"/>
              <a:t>-fügung.</a:t>
            </a:r>
          </a:p>
          <a:p>
            <a:pPr>
              <a:lnSpc>
                <a:spcPts val="1200"/>
              </a:lnSpc>
            </a:pPr>
            <a:endParaRPr lang="de-CH" sz="1050" dirty="0"/>
          </a:p>
          <a:p>
            <a:pPr>
              <a:lnSpc>
                <a:spcPts val="1200"/>
              </a:lnSpc>
            </a:pPr>
            <a:r>
              <a:rPr lang="de-CH" sz="1050" dirty="0"/>
              <a:t>Freundliche Grüsse</a:t>
            </a:r>
          </a:p>
          <a:p>
            <a:pPr>
              <a:lnSpc>
                <a:spcPts val="1200"/>
              </a:lnSpc>
            </a:pPr>
            <a:endParaRPr lang="de-CH" sz="1050" dirty="0"/>
          </a:p>
          <a:p>
            <a:pPr>
              <a:lnSpc>
                <a:spcPts val="1200"/>
              </a:lnSpc>
            </a:pPr>
            <a:r>
              <a:rPr lang="de-CH" sz="1050" b="1" dirty="0">
                <a:latin typeface="Arial Black" pitchFamily="34" charset="0"/>
              </a:rPr>
              <a:t>Tiefbauamt			</a:t>
            </a:r>
            <a:r>
              <a:rPr lang="de-CH" sz="1050" b="1" dirty="0">
                <a:solidFill>
                  <a:srgbClr val="FF0000"/>
                </a:solidFill>
                <a:latin typeface="Arial Black" pitchFamily="34" charset="0"/>
              </a:rPr>
              <a:t> </a:t>
            </a:r>
          </a:p>
          <a:p>
            <a:pPr>
              <a:lnSpc>
                <a:spcPts val="1200"/>
              </a:lnSpc>
            </a:pPr>
            <a:r>
              <a:rPr lang="de-CH" sz="1050" dirty="0"/>
              <a:t>Strasseninspektorat</a:t>
            </a:r>
            <a:br>
              <a:rPr lang="de-CH" sz="1050" dirty="0"/>
            </a:br>
            <a:r>
              <a:rPr lang="de-CH" sz="1050" dirty="0"/>
              <a:t>Strassenregion I		</a:t>
            </a:r>
            <a:r>
              <a:rPr lang="de-CH" sz="1050" dirty="0">
                <a:solidFill>
                  <a:srgbClr val="FF0000"/>
                </a:solidFill>
              </a:rPr>
              <a:t> </a:t>
            </a:r>
          </a:p>
          <a:p>
            <a:pPr>
              <a:lnSpc>
                <a:spcPts val="1200"/>
              </a:lnSpc>
            </a:pPr>
            <a:endParaRPr lang="de-CH" sz="1050" dirty="0"/>
          </a:p>
          <a:p>
            <a:pPr>
              <a:lnSpc>
                <a:spcPts val="1200"/>
              </a:lnSpc>
            </a:pPr>
            <a:endParaRPr lang="de-CH" sz="1050" dirty="0"/>
          </a:p>
          <a:p>
            <a:pPr>
              <a:lnSpc>
                <a:spcPts val="1200"/>
              </a:lnSpc>
            </a:pPr>
            <a:r>
              <a:rPr lang="de-CH" sz="1050" dirty="0"/>
              <a:t>Daniel Hartmann, Projektleiter		</a:t>
            </a:r>
            <a:r>
              <a:rPr lang="de-CH" sz="1050" dirty="0">
                <a:solidFill>
                  <a:srgbClr val="FF0000"/>
                </a:solidFill>
              </a:rPr>
              <a:t> </a:t>
            </a:r>
          </a:p>
        </p:txBody>
      </p:sp>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255" y="9181340"/>
            <a:ext cx="1138060" cy="11522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idx="4294967295"/>
          </p:nvPr>
        </p:nvSpPr>
        <p:spPr bwMode="auto">
          <a:xfrm>
            <a:off x="1657920" y="556072"/>
            <a:ext cx="4498975" cy="576064"/>
          </a:xfrm>
          <a:prstGeom prst="rect">
            <a:avLst/>
          </a:prstGeom>
          <a:noFill/>
          <a:ln>
            <a:miter lim="800000"/>
            <a:headEnd/>
            <a:tailEnd/>
          </a:ln>
        </p:spPr>
        <p:txBody>
          <a:bodyPr lIns="0" tIns="0" rIns="0" bIns="0"/>
          <a:lstStyle/>
          <a:p>
            <a:pPr eaLnBrk="1" hangingPunct="1">
              <a:lnSpc>
                <a:spcPts val="1800"/>
              </a:lnSpc>
            </a:pPr>
            <a:br>
              <a:rPr lang="de-CH" sz="2000" dirty="0">
                <a:solidFill>
                  <a:srgbClr val="009EE0"/>
                </a:solidFill>
                <a:latin typeface="Arial Black" pitchFamily="34" charset="0"/>
              </a:rPr>
            </a:br>
            <a:r>
              <a:rPr lang="de-CH" sz="2000" dirty="0">
                <a:solidFill>
                  <a:srgbClr val="009EE0"/>
                </a:solidFill>
                <a:latin typeface="Arial Black" pitchFamily="34" charset="0"/>
              </a:rPr>
              <a:t>Verkehrsführung</a:t>
            </a:r>
            <a:br>
              <a:rPr lang="de-CH" dirty="0">
                <a:solidFill>
                  <a:srgbClr val="009EE0"/>
                </a:solidFill>
                <a:latin typeface="Arial Black" pitchFamily="34" charset="0"/>
              </a:rPr>
            </a:br>
            <a:endParaRPr lang="de-CH" dirty="0">
              <a:solidFill>
                <a:srgbClr val="009EE0"/>
              </a:solidFill>
              <a:latin typeface="Arial Black" pitchFamily="34" charset="0"/>
            </a:endParaRPr>
          </a:p>
        </p:txBody>
      </p:sp>
      <p:sp>
        <p:nvSpPr>
          <p:cNvPr id="4" name="Rectangle 2"/>
          <p:cNvSpPr txBox="1">
            <a:spLocks noChangeArrowheads="1"/>
          </p:cNvSpPr>
          <p:nvPr/>
        </p:nvSpPr>
        <p:spPr bwMode="auto">
          <a:xfrm>
            <a:off x="1696786" y="1746300"/>
            <a:ext cx="4498975" cy="7485757"/>
          </a:xfrm>
          <a:prstGeom prst="rect">
            <a:avLst/>
          </a:prstGeom>
          <a:ln>
            <a:miter lim="800000"/>
            <a:headEnd/>
            <a:tailEnd/>
          </a:ln>
        </p:spPr>
        <p:txBody>
          <a:bodyPr vert="horz" wrap="square" lIns="0" tIns="0" rIns="0" bIns="0" numCol="1" anchor="t" anchorCtr="0" compatLnSpc="1">
            <a:prstTxWarp prst="textNoShape">
              <a:avLst/>
            </a:prstTxWarp>
          </a:bodyPr>
          <a:lstStyle/>
          <a:p>
            <a:pPr marR="0" lvl="0" algn="l" defTabSz="914400" rtl="0" eaLnBrk="1" fontAlgn="base" latinLnBrk="0" hangingPunct="1">
              <a:lnSpc>
                <a:spcPts val="1200"/>
              </a:lnSpc>
              <a:spcBef>
                <a:spcPct val="0"/>
              </a:spcBef>
              <a:spcAft>
                <a:spcPct val="0"/>
              </a:spcAft>
              <a:buClrTx/>
              <a:buSzTx/>
              <a:buFontTx/>
              <a:buNone/>
              <a:tabLst/>
              <a:defRPr/>
            </a:pPr>
            <a:endParaRPr kumimoji="0" lang="de-CH" sz="1050" b="0" i="0" u="none" strike="noStrike" kern="0" cap="none" spc="0" normalizeH="0" baseline="0" noProof="0" dirty="0">
              <a:ln>
                <a:noFill/>
              </a:ln>
              <a:solidFill>
                <a:srgbClr val="FF0000"/>
              </a:solidFill>
              <a:effectLst/>
              <a:uLnTx/>
              <a:uFillTx/>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tab pos="180975" algn="l"/>
              </a:tabLst>
              <a:defRPr/>
            </a:pPr>
            <a:endParaRPr kumimoji="0" lang="de-CH" sz="1050" b="1" i="0" u="none" strike="noStrike" kern="0" cap="none" spc="0" normalizeH="0" baseline="0" noProof="0" dirty="0">
              <a:ln>
                <a:noFill/>
              </a:ln>
              <a:solidFill>
                <a:srgbClr val="FF0000"/>
              </a:solidFill>
              <a:effectLst/>
              <a:uLnTx/>
              <a:uFillTx/>
              <a:latin typeface="+mn-lt"/>
              <a:ea typeface="+mn-ea"/>
              <a:cs typeface="+mn-cs"/>
            </a:endParaRPr>
          </a:p>
          <a:p>
            <a:pPr marL="0" marR="0" lvl="0" indent="0" algn="just" defTabSz="914400" rtl="0" eaLnBrk="1" fontAlgn="base" latinLnBrk="0" hangingPunct="1">
              <a:lnSpc>
                <a:spcPts val="1300"/>
              </a:lnSpc>
              <a:spcBef>
                <a:spcPct val="0"/>
              </a:spcBef>
              <a:spcAft>
                <a:spcPct val="0"/>
              </a:spcAft>
              <a:buClrTx/>
              <a:buSzTx/>
              <a:buFontTx/>
              <a:buNone/>
              <a:tabLst>
                <a:tab pos="180975" algn="l"/>
              </a:tabLst>
              <a:defRPr/>
            </a:pPr>
            <a:endParaRPr kumimoji="0" lang="de-CH" sz="1050" b="1" i="0" u="none" strike="noStrike" kern="0" cap="none" spc="0" normalizeH="0" baseline="0" noProof="0" dirty="0">
              <a:ln>
                <a:noFill/>
              </a:ln>
              <a:solidFill>
                <a:srgbClr val="FF0000"/>
              </a:solidFill>
              <a:effectLst/>
              <a:uLnTx/>
              <a:uFillTx/>
              <a:latin typeface="+mn-lt"/>
              <a:ea typeface="+mn-ea"/>
              <a:cs typeface="+mn-cs"/>
            </a:endParaRPr>
          </a:p>
          <a:p>
            <a:pPr marL="0" marR="0" lvl="0" indent="0" algn="just" defTabSz="914400" rtl="0" eaLnBrk="1" fontAlgn="base" latinLnBrk="0" hangingPunct="1">
              <a:lnSpc>
                <a:spcPts val="1300"/>
              </a:lnSpc>
              <a:spcBef>
                <a:spcPct val="0"/>
              </a:spcBef>
              <a:spcAft>
                <a:spcPct val="0"/>
              </a:spcAft>
              <a:buClrTx/>
              <a:buSzTx/>
              <a:buFontTx/>
              <a:buNone/>
              <a:tabLst>
                <a:tab pos="180975" algn="l"/>
              </a:tabLst>
              <a:defRPr/>
            </a:pPr>
            <a:endParaRPr kumimoji="0" lang="de-CH" sz="1050" b="0" i="0" u="none" strike="noStrike" kern="0" cap="none" spc="0" normalizeH="0" baseline="0" noProof="0" dirty="0">
              <a:ln>
                <a:noFill/>
              </a:ln>
              <a:solidFill>
                <a:schemeClr val="tx1"/>
              </a:solidFill>
              <a:effectLst/>
              <a:uLnTx/>
              <a:uFillTx/>
              <a:latin typeface="+mn-lt"/>
              <a:ea typeface="+mn-ea"/>
              <a:cs typeface="+mn-cs"/>
            </a:endParaRPr>
          </a:p>
          <a:p>
            <a:pPr marL="0" marR="0" lvl="0" indent="0" algn="just" defTabSz="914400" rtl="0" eaLnBrk="1" fontAlgn="base" latinLnBrk="0" hangingPunct="1">
              <a:lnSpc>
                <a:spcPts val="1300"/>
              </a:lnSpc>
              <a:spcBef>
                <a:spcPct val="0"/>
              </a:spcBef>
              <a:spcAft>
                <a:spcPct val="0"/>
              </a:spcAft>
              <a:buClrTx/>
              <a:buSzTx/>
              <a:buFontTx/>
              <a:buNone/>
              <a:tabLst>
                <a:tab pos="180975" algn="l"/>
              </a:tabLst>
              <a:defRPr/>
            </a:pPr>
            <a:endParaRPr kumimoji="0" lang="de-CH" sz="1050" b="1" i="0" u="none" strike="noStrike" kern="0" cap="none" spc="0" normalizeH="0" baseline="0" noProof="0" dirty="0">
              <a:ln>
                <a:noFill/>
              </a:ln>
              <a:solidFill>
                <a:schemeClr val="tx1"/>
              </a:solidFill>
              <a:effectLst/>
              <a:uLnTx/>
              <a:uFillTx/>
              <a:latin typeface="+mn-lt"/>
              <a:ea typeface="+mn-ea"/>
              <a:cs typeface="+mn-cs"/>
            </a:endParaRPr>
          </a:p>
        </p:txBody>
      </p:sp>
      <p:sp>
        <p:nvSpPr>
          <p:cNvPr id="2" name="Textfeld 1">
            <a:extLst>
              <a:ext uri="{FF2B5EF4-FFF2-40B4-BE49-F238E27FC236}">
                <a16:creationId xmlns:a16="http://schemas.microsoft.com/office/drawing/2014/main" id="{00A42084-595B-4684-F4F5-E9A6673EA430}"/>
              </a:ext>
            </a:extLst>
          </p:cNvPr>
          <p:cNvSpPr txBox="1"/>
          <p:nvPr/>
        </p:nvSpPr>
        <p:spPr>
          <a:xfrm>
            <a:off x="5652839" y="343854"/>
            <a:ext cx="1512168" cy="923330"/>
          </a:xfrm>
          <a:prstGeom prst="rect">
            <a:avLst/>
          </a:prstGeom>
          <a:solidFill>
            <a:srgbClr val="009EE0"/>
          </a:solidFill>
        </p:spPr>
        <p:txBody>
          <a:bodyPr wrap="square" rtlCol="0">
            <a:spAutoFit/>
          </a:bodyPr>
          <a:lstStyle/>
          <a:p>
            <a:r>
              <a:rPr lang="de-CH" dirty="0">
                <a:solidFill>
                  <a:schemeClr val="bg1"/>
                </a:solidFill>
                <a:latin typeface="Arial Black" panose="020B0A04020102020204" pitchFamily="34" charset="0"/>
              </a:rPr>
              <a:t>Das</a:t>
            </a:r>
            <a:br>
              <a:rPr lang="de-CH" dirty="0">
                <a:solidFill>
                  <a:schemeClr val="bg1"/>
                </a:solidFill>
                <a:latin typeface="Arial Black" panose="020B0A04020102020204" pitchFamily="34" charset="0"/>
              </a:rPr>
            </a:br>
            <a:r>
              <a:rPr lang="de-CH" dirty="0">
                <a:solidFill>
                  <a:schemeClr val="bg1"/>
                </a:solidFill>
                <a:latin typeface="Arial Black" panose="020B0A04020102020204" pitchFamily="34" charset="0"/>
              </a:rPr>
              <a:t>sind</a:t>
            </a:r>
            <a:br>
              <a:rPr lang="de-CH" dirty="0">
                <a:solidFill>
                  <a:schemeClr val="bg1"/>
                </a:solidFill>
                <a:latin typeface="Arial Black" panose="020B0A04020102020204" pitchFamily="34" charset="0"/>
              </a:rPr>
            </a:br>
            <a:r>
              <a:rPr lang="de-CH" dirty="0">
                <a:solidFill>
                  <a:schemeClr val="bg1"/>
                </a:solidFill>
                <a:latin typeface="Arial Black" panose="020B0A04020102020204" pitchFamily="34" charset="0"/>
              </a:rPr>
              <a:t>wir:</a:t>
            </a:r>
          </a:p>
        </p:txBody>
      </p:sp>
      <p:pic>
        <p:nvPicPr>
          <p:cNvPr id="9" name="Grafik 8">
            <a:extLst>
              <a:ext uri="{FF2B5EF4-FFF2-40B4-BE49-F238E27FC236}">
                <a16:creationId xmlns:a16="http://schemas.microsoft.com/office/drawing/2014/main" id="{0FDAAC07-F69B-07C4-53BD-E18BE550274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9680" t="7160" r="9680" b="7160"/>
          <a:stretch/>
        </p:blipFill>
        <p:spPr>
          <a:xfrm>
            <a:off x="6331011" y="398685"/>
            <a:ext cx="761987" cy="809611"/>
          </a:xfrm>
          <a:prstGeom prst="rect">
            <a:avLst/>
          </a:prstGeom>
        </p:spPr>
      </p:pic>
      <p:pic>
        <p:nvPicPr>
          <p:cNvPr id="6" name="Grafik 5"/>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rot="16200000">
            <a:off x="-42130" y="3024200"/>
            <a:ext cx="8907187" cy="5507087"/>
          </a:xfrm>
          <a:prstGeom prst="rect">
            <a:avLst/>
          </a:prstGeom>
          <a:ln w="6350">
            <a:solidFill>
              <a:schemeClr val="tx1"/>
            </a:solidFill>
          </a:ln>
        </p:spPr>
      </p:pic>
    </p:spTree>
  </p:cSld>
  <p:clrMapOvr>
    <a:masterClrMapping/>
  </p:clrMapOvr>
</p:sld>
</file>

<file path=ppt/theme/theme1.xml><?xml version="1.0" encoding="utf-8"?>
<a:theme xmlns:a="http://schemas.openxmlformats.org/drawingml/2006/main" name="Standarddesign">
  <a:themeElements>
    <a:clrScheme name="Benutzerdefinier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B0F0"/>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B37831DEA40D244B994541B074478A8" ma:contentTypeVersion="4" ma:contentTypeDescription="Ein neues Dokument erstellen." ma:contentTypeScope="" ma:versionID="8eee9328a5bd4cb2869f59cbdaff215c">
  <xsd:schema xmlns:xsd="http://www.w3.org/2001/XMLSchema" xmlns:xs="http://www.w3.org/2001/XMLSchema" xmlns:p="http://schemas.microsoft.com/office/2006/metadata/properties" xmlns:ns2="454201f9-566b-47ad-a6a7-c5be06f2a2f7" targetNamespace="http://schemas.microsoft.com/office/2006/metadata/properties" ma:root="true" ma:fieldsID="6159f7ce0ccfa17baa1cf8003c1b29ce" ns2:_="">
    <xsd:import namespace="454201f9-566b-47ad-a6a7-c5be06f2a2f7"/>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54201f9-566b-47ad-a6a7-c5be06f2a2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181F1F-6F0F-4987-B9C7-259BCE4B3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54201f9-566b-47ad-a6a7-c5be06f2a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178E7DA-5121-49C4-A91A-EC7C14CD017F}">
  <ds:schemaRefs>
    <ds:schemaRef ds:uri="http://schemas.microsoft.com/sharepoint/v3/contenttype/forms"/>
  </ds:schemaRefs>
</ds:datastoreItem>
</file>

<file path=customXml/itemProps3.xml><?xml version="1.0" encoding="utf-8"?>
<ds:datastoreItem xmlns:ds="http://schemas.openxmlformats.org/officeDocument/2006/customXml" ds:itemID="{86C2352A-FA8D-4F38-A295-86D88DF49415}">
  <ds:schemaRefs>
    <ds:schemaRef ds:uri="http://schemas.microsoft.com/office/2006/metadata/properties"/>
    <ds:schemaRef ds:uri="http://schemas.microsoft.com/office/infopath/2007/PartnerControls"/>
  </ds:schemaRefs>
</ds:datastoreItem>
</file>

<file path=docMetadata/LabelInfo.xml><?xml version="1.0" encoding="utf-8"?>
<clbl:labelList xmlns:clbl="http://schemas.microsoft.com/office/2020/mipLabelMetadata">
  <clbl:label id="{a020d0ae-094a-4d44-b66c-ac3fe8e90c58}" enabled="0" method="" siteId="{a020d0ae-094a-4d44-b66c-ac3fe8e90c58}" removed="1"/>
  <clbl:label id="{f9a68f73-b527-45da-b1a3-2f598590be36}" enabled="1" method="Standard" siteId="{3ae7c479-0cf1-47f4-8f84-929f364eff67}" removed="0"/>
</clbl:labelList>
</file>

<file path=docProps/app.xml><?xml version="1.0" encoding="utf-8"?>
<Properties xmlns="http://schemas.openxmlformats.org/officeDocument/2006/extended-properties" xmlns:vt="http://schemas.openxmlformats.org/officeDocument/2006/docPropsVTypes">
  <TotalTime>0</TotalTime>
  <Words>342</Words>
  <Application>Microsoft Office PowerPoint</Application>
  <PresentationFormat>Benutzerdefiniert</PresentationFormat>
  <Paragraphs>39</Paragraphs>
  <Slides>2</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2</vt:i4>
      </vt:variant>
    </vt:vector>
  </HeadingPairs>
  <TitlesOfParts>
    <vt:vector size="5" baseType="lpstr">
      <vt:lpstr>Arial</vt:lpstr>
      <vt:lpstr>Arial Black</vt:lpstr>
      <vt:lpstr>Standarddesign</vt:lpstr>
      <vt:lpstr> Baustelleninfo</vt:lpstr>
      <vt:lpstr> Verkehrsführung </vt:lpstr>
    </vt:vector>
  </TitlesOfParts>
  <Company>Baudirektion Kanton Zürich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Andreas Walker</dc:creator>
  <cp:lastModifiedBy>Daniel Hartmann</cp:lastModifiedBy>
  <cp:revision>584</cp:revision>
  <dcterms:created xsi:type="dcterms:W3CDTF">2010-04-20T14:17:21Z</dcterms:created>
  <dcterms:modified xsi:type="dcterms:W3CDTF">2026-04-07T07:23:17Z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0x0101002B37831DEA40D244B994541B074478A8</vt:lpwstr>
  </property>
</Properties>
</file>