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7561263" cy="10693400"/>
  <p:notesSz cx="6797675" cy="9928225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33"/>
    <a:srgbClr val="FFCC66"/>
    <a:srgbClr val="009EE0"/>
    <a:srgbClr val="3399FF"/>
    <a:srgbClr val="00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07" autoAdjust="0"/>
  </p:normalViewPr>
  <p:slideViewPr>
    <p:cSldViewPr>
      <p:cViewPr varScale="1">
        <p:scale>
          <a:sx n="77" d="100"/>
          <a:sy n="77" d="100"/>
        </p:scale>
        <p:origin x="2904" y="120"/>
      </p:cViewPr>
      <p:guideLst>
        <p:guide orient="horz" pos="3368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35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643" rIns="91286" bIns="45643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56" y="0"/>
            <a:ext cx="2946135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643" rIns="91286" bIns="4564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4538"/>
            <a:ext cx="263366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6" y="4715948"/>
            <a:ext cx="5437188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643" rIns="91286" bIns="45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09"/>
            <a:ext cx="2946135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643" rIns="91286" bIns="45643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56" y="9430309"/>
            <a:ext cx="2946135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643" rIns="91286" bIns="4564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48DC2EA-DEC9-4CDE-9B92-13BCB86ED9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zh.ch/strassenbaustellen" TargetMode="Externa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1657920" y="320998"/>
            <a:ext cx="4498975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800" b="0" i="0" u="none" strike="noStrike" kern="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Kanton Zürich</a:t>
            </a:r>
            <a:br>
              <a:rPr kumimoji="0" lang="de-CH" sz="800" b="0" i="0" u="none" strike="noStrike" kern="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800" b="0" i="0" u="none" strike="noStrike" kern="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Baudirektion</a:t>
            </a:r>
            <a:br>
              <a:rPr kumimoji="0" lang="de-CH" sz="800" b="0" i="0" u="none" strike="noStrike" kern="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800" b="0" i="0" u="none" strike="noStrike" kern="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Tiefbauamt</a:t>
            </a:r>
            <a:br>
              <a:rPr kumimoji="0" lang="de-CH" sz="800" b="0" i="0" u="none" strike="noStrike" kern="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CH" sz="800" b="0" i="0" u="none" strike="noStrike" kern="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Grafik 7" descr="Löwe und Wappen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82523" y="292790"/>
            <a:ext cx="1137285" cy="1102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252239" y="73762"/>
            <a:ext cx="129614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sz="900" dirty="0"/>
          </a:p>
        </p:txBody>
      </p:sp>
      <p:sp>
        <p:nvSpPr>
          <p:cNvPr id="10" name="Textfeld 9"/>
          <p:cNvSpPr txBox="1"/>
          <p:nvPr userDrawn="1"/>
        </p:nvSpPr>
        <p:spPr>
          <a:xfrm rot="5400000">
            <a:off x="-507290" y="529348"/>
            <a:ext cx="1428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1661804" y="10243244"/>
            <a:ext cx="7066309" cy="1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de-CH" sz="800" b="1" kern="1200" baseline="0" dirty="0">
                <a:solidFill>
                  <a:srgbClr val="009EE0"/>
                </a:solidFill>
                <a:latin typeface="Arial Black" pitchFamily="34" charset="0"/>
                <a:ea typeface="+mn-ea"/>
                <a:cs typeface="Arial" charset="0"/>
              </a:rPr>
              <a:t>Eine Übersicht aller kantonalen Strassenbaustellen finden Sie unter </a:t>
            </a:r>
            <a:r>
              <a:rPr lang="de-CH" sz="800" b="1" kern="1200" baseline="0" dirty="0">
                <a:solidFill>
                  <a:srgbClr val="009EE0"/>
                </a:solidFill>
                <a:latin typeface="Arial Black" pitchFamily="34" charset="0"/>
                <a:ea typeface="+mn-ea"/>
                <a:cs typeface="Arial" charset="0"/>
                <a:hlinkClick r:id="rId5"/>
              </a:rPr>
              <a:t>www.zh.ch/strassenbaustellen</a:t>
            </a:r>
            <a:r>
              <a:rPr lang="de-CH" sz="800" b="0" kern="1200" baseline="0" dirty="0">
                <a:solidFill>
                  <a:srgbClr val="009EE0"/>
                </a:solidFill>
                <a:latin typeface="Arial Black" pitchFamily="34" charset="0"/>
                <a:ea typeface="+mn-ea"/>
                <a:cs typeface="+mn-cs"/>
              </a:rPr>
              <a:t> </a:t>
            </a:r>
            <a:endParaRPr lang="de-CH" sz="800" b="1" kern="1200" baseline="0" dirty="0">
              <a:solidFill>
                <a:srgbClr val="009EE0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1200"/>
        </a:lnSpc>
        <a:spcBef>
          <a:spcPct val="0"/>
        </a:spcBef>
        <a:spcAft>
          <a:spcPct val="0"/>
        </a:spcAft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653177" y="2394372"/>
            <a:ext cx="5285730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>
              <a:lnSpc>
                <a:spcPts val="1200"/>
              </a:lnSpc>
            </a:pPr>
            <a:r>
              <a:rPr lang="de-CH" sz="1050" dirty="0"/>
              <a:t>Sehr geehrte Damen und Herren,</a:t>
            </a:r>
          </a:p>
          <a:p>
            <a:pPr algn="just">
              <a:lnSpc>
                <a:spcPts val="1200"/>
              </a:lnSpc>
            </a:pPr>
            <a:endParaRPr lang="de-CH" sz="1050" dirty="0"/>
          </a:p>
          <a:p>
            <a:pPr algn="just">
              <a:lnSpc>
                <a:spcPts val="1200"/>
              </a:lnSpc>
            </a:pPr>
            <a:r>
              <a:rPr lang="de-CH" sz="1050" dirty="0"/>
              <a:t>Um Ihnen auch in Zukunft eine sichere und leistungsfähige Infrastruktur zu gewähr-leisten, erneuert das kantonale Tiefbauamt seit Ende April 2025 den Fahrbahnbelag, Teile der Randabschlüsse, die Entwässerungsleitungen sowie die Strassenbeleuchtung auf der Dielsdorfer- und Boppelserstrasse in Regensberg. Gleichzeitig sanieren die Gemeinde Regensberg und die Elektrizitätswerke des Kantons Zürich ihre Werk-leitungen.</a:t>
            </a:r>
          </a:p>
          <a:p>
            <a:pPr algn="just">
              <a:lnSpc>
                <a:spcPts val="1200"/>
              </a:lnSpc>
            </a:pPr>
            <a:endParaRPr lang="de-DE" sz="1050" dirty="0"/>
          </a:p>
          <a:p>
            <a:pPr algn="just">
              <a:lnSpc>
                <a:spcPts val="1200"/>
              </a:lnSpc>
            </a:pPr>
            <a:r>
              <a:rPr lang="de-DE" sz="1050" dirty="0"/>
              <a:t>Für die umfangreichen Werkleitungs- und Belagsarbeiten im Abschnitt </a:t>
            </a:r>
            <a:r>
              <a:rPr lang="de-DE" sz="1050" dirty="0" err="1"/>
              <a:t>Loohofstrasse</a:t>
            </a:r>
            <a:r>
              <a:rPr lang="de-DE" sz="1050" dirty="0"/>
              <a:t> bis zur </a:t>
            </a:r>
            <a:r>
              <a:rPr lang="de-DE" sz="1050" dirty="0" err="1"/>
              <a:t>Wehntal</a:t>
            </a:r>
            <a:r>
              <a:rPr lang="de-DE" sz="1050" dirty="0"/>
              <a:t>-/</a:t>
            </a:r>
            <a:r>
              <a:rPr lang="de-DE" sz="1050" dirty="0" err="1"/>
              <a:t>Regensbergerstrasse</a:t>
            </a:r>
            <a:r>
              <a:rPr lang="de-DE" sz="1050" dirty="0"/>
              <a:t> wird eine Vollsperrung eingerichtet und die Umleitung für den Individual- und Busverkehr signalisiert (siehe Plan auf der Rückseite). Die Umleitung für den Veloverkehr wird lokal ausgeschildert</a:t>
            </a:r>
            <a:r>
              <a:rPr lang="de-CH" sz="1050" dirty="0"/>
              <a:t>.</a:t>
            </a:r>
          </a:p>
          <a:p>
            <a:pPr algn="just">
              <a:lnSpc>
                <a:spcPts val="1200"/>
              </a:lnSpc>
            </a:pPr>
            <a:endParaRPr lang="de-CH" sz="1050" b="1" dirty="0">
              <a:latin typeface="Arial Black" pitchFamily="34" charset="0"/>
            </a:endParaRPr>
          </a:p>
          <a:p>
            <a:pPr algn="just">
              <a:lnSpc>
                <a:spcPts val="1200"/>
              </a:lnSpc>
            </a:pPr>
            <a:r>
              <a:rPr lang="de-CH" sz="1050" b="1" dirty="0">
                <a:latin typeface="Arial Black" pitchFamily="34" charset="0"/>
              </a:rPr>
              <a:t>Die Umleitung beginnt am Montag, 30. Juni, und dauert voraussichtlich bis am Freitag, 19. September 2025.</a:t>
            </a:r>
          </a:p>
          <a:p>
            <a:pPr algn="just">
              <a:lnSpc>
                <a:spcPts val="1200"/>
              </a:lnSpc>
            </a:pPr>
            <a:endParaRPr lang="de-DE" sz="1050" dirty="0"/>
          </a:p>
          <a:p>
            <a:pPr algn="just">
              <a:lnSpc>
                <a:spcPts val="1200"/>
              </a:lnSpc>
            </a:pPr>
            <a:r>
              <a:rPr lang="de-CH" sz="1050" dirty="0"/>
              <a:t>Der Baustellenabschnitt </a:t>
            </a:r>
            <a:r>
              <a:rPr lang="de-CH" sz="1050" dirty="0" err="1"/>
              <a:t>Loohofstrasse</a:t>
            </a:r>
            <a:r>
              <a:rPr lang="de-CH" sz="1050" dirty="0"/>
              <a:t> resp. Bushaltestelle «Höfli» bis und mit dem Kreuzungsbereich Unterburg wird komplett gesperrt. Die Umleitung erfolgt über die </a:t>
            </a:r>
            <a:r>
              <a:rPr lang="de-CH" sz="1050" dirty="0" err="1"/>
              <a:t>Wehntal</a:t>
            </a:r>
            <a:r>
              <a:rPr lang="de-CH" sz="1050" dirty="0"/>
              <a:t>-/</a:t>
            </a:r>
            <a:r>
              <a:rPr lang="de-CH" sz="1050" dirty="0" err="1"/>
              <a:t>Regensbergerstrasse</a:t>
            </a:r>
            <a:r>
              <a:rPr lang="de-CH" sz="1050" dirty="0"/>
              <a:t> Richtung </a:t>
            </a:r>
            <a:r>
              <a:rPr lang="de-CH" sz="1050" dirty="0" err="1"/>
              <a:t>Sünikon</a:t>
            </a:r>
            <a:r>
              <a:rPr lang="de-CH" sz="1050" dirty="0"/>
              <a:t>/Steinmaur. Für Anwohnende der </a:t>
            </a:r>
            <a:r>
              <a:rPr lang="de-CH" sz="1050" dirty="0" err="1"/>
              <a:t>Dielsdorferstrasse</a:t>
            </a:r>
            <a:r>
              <a:rPr lang="de-CH" sz="1050" dirty="0"/>
              <a:t> 1, 2, 4 und 5 ist die Zufahrt zu den Liegenschaften mit </a:t>
            </a:r>
            <a:r>
              <a:rPr lang="de-CH" sz="1050" dirty="0" err="1"/>
              <a:t>Einschrän-kungen</a:t>
            </a:r>
            <a:r>
              <a:rPr lang="de-CH" sz="1050" dirty="0"/>
              <a:t> mehrheitlich möglich.</a:t>
            </a:r>
          </a:p>
          <a:p>
            <a:pPr algn="just">
              <a:lnSpc>
                <a:spcPts val="1200"/>
              </a:lnSpc>
            </a:pPr>
            <a:endParaRPr lang="de-CH" sz="1050" dirty="0"/>
          </a:p>
          <a:p>
            <a:pPr algn="just">
              <a:lnSpc>
                <a:spcPts val="1200"/>
              </a:lnSpc>
            </a:pPr>
            <a:r>
              <a:rPr lang="de-CH" sz="1050" b="1" dirty="0">
                <a:latin typeface="Arial Black" panose="020B0A04020102020204" pitchFamily="34" charset="0"/>
              </a:rPr>
              <a:t>Öffentlicher Verkehr</a:t>
            </a:r>
          </a:p>
          <a:p>
            <a:pPr algn="just">
              <a:lnSpc>
                <a:spcPts val="1200"/>
              </a:lnSpc>
            </a:pPr>
            <a:r>
              <a:rPr lang="de-CH" sz="1050" dirty="0"/>
              <a:t>Die VBG-Buslinie 593 wird vom 30. Juni bis voraussichtlich 19. September 2025 über Sünikon/Steinmaur umgeleitet. Die Haltestellen «Höfli» und «Hirsmühle» in Regensberg werden nicht bedient. Bitte beachten Sie die Informationen an den Haltestellen und den Online-Fahrplan auf www.zvv.ch.</a:t>
            </a:r>
          </a:p>
          <a:p>
            <a:pPr marL="171450" indent="-171450" algn="just">
              <a:lnSpc>
                <a:spcPts val="1200"/>
              </a:lnSpc>
              <a:buFontTx/>
              <a:buChar char="-"/>
            </a:pPr>
            <a:endParaRPr lang="de-DE" sz="1050" dirty="0"/>
          </a:p>
          <a:p>
            <a:pPr algn="just">
              <a:lnSpc>
                <a:spcPts val="1200"/>
              </a:lnSpc>
            </a:pPr>
            <a:r>
              <a:rPr lang="de-DE" sz="1050" b="1" dirty="0">
                <a:latin typeface="Arial Black" panose="020B0A04020102020204" pitchFamily="34" charset="0"/>
              </a:rPr>
              <a:t>Abschnitt Kreuzung Unterburg</a:t>
            </a:r>
          </a:p>
          <a:p>
            <a:pPr algn="just">
              <a:lnSpc>
                <a:spcPts val="1200"/>
              </a:lnSpc>
            </a:pPr>
            <a:r>
              <a:rPr lang="de-DE" sz="1050" dirty="0"/>
              <a:t>Der Baustellenabschnitt Kreuzung Unterburg wird für die Werkleitungsarbeiten und den Belagseinbau komplett gesperrt. Die Zu- und Wegfahrt für Anwohnende der Unter- und </a:t>
            </a:r>
            <a:r>
              <a:rPr lang="de-DE" sz="1050" dirty="0" err="1"/>
              <a:t>Oberburg</a:t>
            </a:r>
            <a:r>
              <a:rPr lang="de-DE" sz="1050" dirty="0"/>
              <a:t> wird über die Umleitung </a:t>
            </a:r>
            <a:r>
              <a:rPr lang="de-CH" sz="1050" i="1" dirty="0"/>
              <a:t>«</a:t>
            </a:r>
            <a:r>
              <a:rPr lang="de-DE" sz="1050" dirty="0"/>
              <a:t>Im </a:t>
            </a:r>
            <a:r>
              <a:rPr lang="de-DE" sz="1050" dirty="0" err="1"/>
              <a:t>Chratz</a:t>
            </a:r>
            <a:r>
              <a:rPr lang="de-CH" sz="1050" i="1" dirty="0"/>
              <a:t>»</a:t>
            </a:r>
            <a:r>
              <a:rPr lang="de-DE" sz="1050" dirty="0"/>
              <a:t> und </a:t>
            </a:r>
            <a:r>
              <a:rPr lang="de-CH" sz="1050" i="1" dirty="0"/>
              <a:t>«</a:t>
            </a:r>
            <a:r>
              <a:rPr lang="de-DE" sz="1050" dirty="0" err="1"/>
              <a:t>Breistelweg</a:t>
            </a:r>
            <a:r>
              <a:rPr lang="de-CH" sz="1050" i="1" dirty="0"/>
              <a:t>»</a:t>
            </a:r>
            <a:r>
              <a:rPr lang="de-DE" sz="1050" dirty="0"/>
              <a:t> sichergestellt (siehe unterer Plan auf der Rückseite).</a:t>
            </a:r>
          </a:p>
          <a:p>
            <a:pPr algn="just">
              <a:lnSpc>
                <a:spcPts val="1200"/>
              </a:lnSpc>
            </a:pPr>
            <a:endParaRPr lang="de-CH" sz="1050" dirty="0"/>
          </a:p>
          <a:p>
            <a:pPr algn="just">
              <a:lnSpc>
                <a:spcPts val="1200"/>
              </a:lnSpc>
            </a:pPr>
            <a:r>
              <a:rPr lang="de-CH" sz="1050" dirty="0"/>
              <a:t>Wir danken für Ihr Verständnis. Bei Fragen und Anliegen steht Ihnen die Bauleitung, Sebastian Fritsche, Müller Ingenieure AG, Dielsdorf, Telefon 043 422 70 26, gerne zur Verfügung.</a:t>
            </a:r>
          </a:p>
          <a:p>
            <a:pPr>
              <a:lnSpc>
                <a:spcPts val="1200"/>
              </a:lnSpc>
            </a:pPr>
            <a:endParaRPr lang="de-CH" sz="1050" dirty="0"/>
          </a:p>
          <a:p>
            <a:pPr>
              <a:lnSpc>
                <a:spcPts val="1200"/>
              </a:lnSpc>
            </a:pPr>
            <a:r>
              <a:rPr lang="de-CH" sz="1050" dirty="0"/>
              <a:t>Freundliche Grüsse</a:t>
            </a:r>
          </a:p>
          <a:p>
            <a:pPr>
              <a:lnSpc>
                <a:spcPts val="1200"/>
              </a:lnSpc>
            </a:pPr>
            <a:endParaRPr lang="de-CH" sz="1050" dirty="0"/>
          </a:p>
          <a:p>
            <a:pPr>
              <a:lnSpc>
                <a:spcPts val="1200"/>
              </a:lnSpc>
            </a:pPr>
            <a:r>
              <a:rPr lang="de-CH" sz="1050" b="1" dirty="0">
                <a:latin typeface="Arial Black" pitchFamily="34" charset="0"/>
              </a:rPr>
              <a:t>Tiefbauamt			</a:t>
            </a:r>
            <a:endParaRPr lang="de-CH" sz="1050" b="1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lnSpc>
                <a:spcPts val="1200"/>
              </a:lnSpc>
            </a:pPr>
            <a:r>
              <a:rPr lang="de-CH" sz="1050" dirty="0"/>
              <a:t>Strasseninspektorat</a:t>
            </a:r>
          </a:p>
          <a:p>
            <a:pPr>
              <a:lnSpc>
                <a:spcPts val="1200"/>
              </a:lnSpc>
            </a:pPr>
            <a:r>
              <a:rPr lang="de-CH" sz="1050" dirty="0"/>
              <a:t>	</a:t>
            </a:r>
            <a:endParaRPr lang="de-CH" sz="1050" dirty="0">
              <a:solidFill>
                <a:srgbClr val="FF0000"/>
              </a:solidFill>
            </a:endParaRPr>
          </a:p>
          <a:p>
            <a:pPr>
              <a:lnSpc>
                <a:spcPts val="1200"/>
              </a:lnSpc>
            </a:pPr>
            <a:endParaRPr lang="de-CH" sz="1050" dirty="0"/>
          </a:p>
          <a:p>
            <a:pPr>
              <a:lnSpc>
                <a:spcPts val="1200"/>
              </a:lnSpc>
            </a:pPr>
            <a:r>
              <a:rPr lang="de-CH" sz="1050" dirty="0"/>
              <a:t>Daniel Bader,</a:t>
            </a:r>
          </a:p>
          <a:p>
            <a:pPr>
              <a:lnSpc>
                <a:spcPts val="1200"/>
              </a:lnSpc>
            </a:pPr>
            <a:r>
              <a:rPr lang="de-CH" sz="1050" dirty="0"/>
              <a:t>Projektleiter 		</a:t>
            </a:r>
            <a:endParaRPr lang="de-CH" sz="1050" dirty="0">
              <a:solidFill>
                <a:srgbClr val="FF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05" y="8912984"/>
            <a:ext cx="1917371" cy="387422"/>
          </a:xfrm>
          <a:prstGeom prst="rect">
            <a:avLst/>
          </a:prstGeom>
        </p:spPr>
      </p:pic>
      <p:sp>
        <p:nvSpPr>
          <p:cNvPr id="2051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33320" y="575543"/>
            <a:ext cx="4498975" cy="5760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ts val="1800"/>
              </a:lnSpc>
            </a:pPr>
            <a:br>
              <a:rPr lang="de-CH" sz="2800" dirty="0">
                <a:solidFill>
                  <a:srgbClr val="009EE0"/>
                </a:solidFill>
                <a:latin typeface="Arial Black" pitchFamily="34" charset="0"/>
              </a:rPr>
            </a:br>
            <a:r>
              <a:rPr lang="de-CH" sz="2800" dirty="0">
                <a:solidFill>
                  <a:srgbClr val="009EE0"/>
                </a:solidFill>
                <a:latin typeface="Arial Black" pitchFamily="34" charset="0"/>
              </a:rPr>
              <a:t>Baustelleninfo</a:t>
            </a:r>
            <a:endParaRPr lang="de-CH" dirty="0">
              <a:solidFill>
                <a:srgbClr val="009EE0"/>
              </a:solidFill>
              <a:latin typeface="Arial Black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66769" y="1530276"/>
            <a:ext cx="19442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Glattbrugg, im Juni 2025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653177" y="1866804"/>
            <a:ext cx="5272013" cy="3941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400" b="1" kern="0" dirty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Regensberg</a:t>
            </a: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: Sperrung der </a:t>
            </a:r>
            <a:r>
              <a:rPr kumimoji="0" lang="de-CH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Dielsdorfer</a:t>
            </a: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- und </a:t>
            </a:r>
            <a:r>
              <a:rPr kumimoji="0" lang="de-CH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Boppelserstrasse</a:t>
            </a: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ab 30. Juni 2025</a:t>
            </a:r>
            <a:endParaRPr kumimoji="0" lang="de-CH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655804" y="1057772"/>
            <a:ext cx="5549081" cy="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de-CH" sz="900" dirty="0">
                <a:solidFill>
                  <a:srgbClr val="009EE0"/>
                </a:solidFill>
              </a:rPr>
              <a:t>Daniel Bader, Projektleiter, Strasseninspektorat, Strassenregion I, Rohrstrasse 45, 8152 Glattbrugg</a:t>
            </a:r>
          </a:p>
          <a:p>
            <a:pPr>
              <a:lnSpc>
                <a:spcPts val="1000"/>
              </a:lnSpc>
              <a:defRPr/>
            </a:pPr>
            <a:r>
              <a:rPr lang="de-CH" sz="900" dirty="0">
                <a:solidFill>
                  <a:srgbClr val="009EE0"/>
                </a:solidFill>
              </a:rPr>
              <a:t>Telefon 043 257 91 05, Mail daniel.bader@bd.zh.ch, www.zh.ch/tba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9181340"/>
            <a:ext cx="1138060" cy="11522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57920" y="556072"/>
            <a:ext cx="5435079" cy="7581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ts val="1800"/>
              </a:lnSpc>
            </a:pPr>
            <a:br>
              <a:rPr lang="de-CH" sz="2000" dirty="0">
                <a:solidFill>
                  <a:srgbClr val="009EE0"/>
                </a:solidFill>
                <a:latin typeface="Arial Black" pitchFamily="34" charset="0"/>
              </a:rPr>
            </a:br>
            <a:r>
              <a:rPr lang="de-CH" sz="2000" dirty="0">
                <a:solidFill>
                  <a:srgbClr val="009EE0"/>
                </a:solidFill>
                <a:latin typeface="Arial Black" pitchFamily="34" charset="0"/>
              </a:rPr>
              <a:t>Verkehrsführung</a:t>
            </a:r>
            <a:br>
              <a:rPr lang="de-CH" sz="2000" dirty="0">
                <a:solidFill>
                  <a:srgbClr val="009EE0"/>
                </a:solidFill>
                <a:latin typeface="Arial Black" pitchFamily="34" charset="0"/>
              </a:rPr>
            </a:br>
            <a:r>
              <a:rPr lang="de-CH" sz="2000" dirty="0">
                <a:solidFill>
                  <a:srgbClr val="009EE0"/>
                </a:solidFill>
                <a:latin typeface="Arial Black" pitchFamily="34" charset="0"/>
              </a:rPr>
              <a:t>vom 30. Juni bis 19. September 2025</a:t>
            </a:r>
            <a:br>
              <a:rPr lang="de-CH" dirty="0">
                <a:solidFill>
                  <a:srgbClr val="009EE0"/>
                </a:solidFill>
                <a:latin typeface="Arial Black" pitchFamily="34" charset="0"/>
              </a:rPr>
            </a:br>
            <a:endParaRPr lang="de-CH" dirty="0">
              <a:solidFill>
                <a:srgbClr val="009EE0"/>
              </a:solidFill>
              <a:latin typeface="Arial Black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9190530"/>
            <a:ext cx="1138060" cy="115228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35" y="1602284"/>
            <a:ext cx="6745592" cy="50775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920" y="6786860"/>
            <a:ext cx="5495507" cy="31409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B0F0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Office PowerPoint</Application>
  <PresentationFormat>Benutzerdefiniert</PresentationFormat>
  <Paragraphs>32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Arial</vt:lpstr>
      <vt:lpstr>Arial Black</vt:lpstr>
      <vt:lpstr>Standarddesign</vt:lpstr>
      <vt:lpstr> Baustelleninfo</vt:lpstr>
      <vt:lpstr> Verkehrsführung vom 30. Juni bis 19. September 2025 </vt:lpstr>
    </vt:vector>
  </TitlesOfParts>
  <Company>Baudirektion Kanton Zürich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Walker</dc:creator>
  <cp:lastModifiedBy>Sascha Rhyner</cp:lastModifiedBy>
  <cp:revision>653</cp:revision>
  <dcterms:created xsi:type="dcterms:W3CDTF">2010-04-20T14:17:21Z</dcterms:created>
  <dcterms:modified xsi:type="dcterms:W3CDTF">2025-05-06T12:30:55Z</dcterms:modified>
</cp:coreProperties>
</file>